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9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10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notesSlides/notesSlide11.xml" ContentType="application/vnd.openxmlformats-officedocument.presentationml.notesSlide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notesSlides/notesSlide12.xml" ContentType="application/vnd.openxmlformats-officedocument.presentationml.notesSlide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notesSlides/notesSlide13.xml" ContentType="application/vnd.openxmlformats-officedocument.presentationml.notesSlide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notesSlides/notesSlide14.xml" ContentType="application/vnd.openxmlformats-officedocument.presentationml.notesSlide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notesSlides/notesSlide15.xml" ContentType="application/vnd.openxmlformats-officedocument.presentationml.notesSlide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notesSlides/notesSlide16.xml" ContentType="application/vnd.openxmlformats-officedocument.presentationml.notesSlide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  <Override PartName="/ppt/charts/colors5.xml" ContentType="application/vnd.ms-office.chartcolorstyle+xml"/>
  <Override PartName="/ppt/charts/style5.xml" ContentType="application/vnd.ms-office.chartstyle+xml"/>
  <Override PartName="/ppt/charts/colors6.xml" ContentType="application/vnd.ms-office.chartcolorstyle+xml"/>
  <Override PartName="/ppt/charts/style6.xml" ContentType="application/vnd.ms-office.chartstyle+xml"/>
  <Override PartName="/ppt/charts/colors7.xml" ContentType="application/vnd.ms-office.chartcolorstyle+xml"/>
  <Override PartName="/ppt/charts/style7.xml" ContentType="application/vnd.ms-office.chartstyle+xml"/>
  <Override PartName="/ppt/charts/colors8.xml" ContentType="application/vnd.ms-office.chartcolorstyle+xml"/>
  <Override PartName="/ppt/charts/style8.xml" ContentType="application/vnd.ms-office.chartstyle+xml"/>
  <Override PartName="/ppt/charts/colors9.xml" ContentType="application/vnd.ms-office.chartcolorstyle+xml"/>
  <Override PartName="/ppt/charts/style9.xml" ContentType="application/vnd.ms-office.chartstyle+xml"/>
  <Override PartName="/ppt/charts/colors10.xml" ContentType="application/vnd.ms-office.chartcolorstyle+xml"/>
  <Override PartName="/ppt/charts/style10.xml" ContentType="application/vnd.ms-office.chartstyle+xml"/>
  <Override PartName="/ppt/charts/colors11.xml" ContentType="application/vnd.ms-office.chartcolorstyle+xml"/>
  <Override PartName="/ppt/charts/style11.xml" ContentType="application/vnd.ms-office.chartstyle+xml"/>
  <Override PartName="/ppt/charts/colors12.xml" ContentType="application/vnd.ms-office.chartcolorstyle+xml"/>
  <Override PartName="/ppt/charts/style12.xml" ContentType="application/vnd.ms-office.chartstyle+xml"/>
  <Override PartName="/ppt/charts/colors13.xml" ContentType="application/vnd.ms-office.chartcolorstyle+xml"/>
  <Override PartName="/ppt/charts/style13.xml" ContentType="application/vnd.ms-office.chartstyle+xml"/>
  <Override PartName="/ppt/charts/colors14.xml" ContentType="application/vnd.ms-office.chartcolorstyle+xml"/>
  <Override PartName="/ppt/charts/style14.xml" ContentType="application/vnd.ms-office.chartstyle+xml"/>
  <Override PartName="/ppt/charts/colors15.xml" ContentType="application/vnd.ms-office.chartcolorstyle+xml"/>
  <Override PartName="/ppt/charts/style15.xml" ContentType="application/vnd.ms-office.chartstyle+xml"/>
  <Override PartName="/ppt/charts/colors16.xml" ContentType="application/vnd.ms-office.chartcolorstyle+xml"/>
  <Override PartName="/ppt/charts/style16.xml" ContentType="application/vnd.ms-office.chartstyle+xml"/>
  <Override PartName="/ppt/charts/colors17.xml" ContentType="application/vnd.ms-office.chartcolorstyle+xml"/>
  <Override PartName="/ppt/charts/style17.xml" ContentType="application/vnd.ms-office.chartstyle+xml"/>
  <Override PartName="/ppt/charts/colors18.xml" ContentType="application/vnd.ms-office.chartcolorstyle+xml"/>
  <Override PartName="/ppt/charts/style18.xml" ContentType="application/vnd.ms-office.chartstyle+xml"/>
  <Override PartName="/ppt/charts/colors19.xml" ContentType="application/vnd.ms-office.chartcolorstyle+xml"/>
  <Override PartName="/ppt/charts/style19.xml" ContentType="application/vnd.ms-office.chartstyle+xml"/>
  <Override PartName="/ppt/charts/colors20.xml" ContentType="application/vnd.ms-office.chartcolorstyle+xml"/>
  <Override PartName="/ppt/charts/style20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9" r:id="rId4"/>
    <p:sldId id="268" r:id="rId5"/>
    <p:sldId id="260" r:id="rId6"/>
    <p:sldId id="261" r:id="rId7"/>
    <p:sldId id="262" r:id="rId8"/>
    <p:sldId id="276" r:id="rId9"/>
    <p:sldId id="263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58" r:id="rId27"/>
  </p:sldIdLst>
  <p:sldSz cx="9144000" cy="6858000" type="screen4x3"/>
  <p:notesSz cx="6797675" cy="9926638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674" userDrawn="1">
          <p15:clr>
            <a:srgbClr val="A4A3A4"/>
          </p15:clr>
        </p15:guide>
        <p15:guide id="2" pos="19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674"/>
        <p:guide pos="19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chartUserShapes" Target="../drawings/drawing1.xml"/><Relationship Id="rId1" Type="http://schemas.openxmlformats.org/officeDocument/2006/relationships/oleObject" Target="file:///G:\ATTIVITA\_SYNCH\CIAPI\Avviso%20Garanzia%20Giovani\MONITORAGGIO\2019-05-30%20-%20Comitato%20di%20sorveglianza\Report%20comitato%20di%20sorveglianza%20garanzia%20giovani_rev3%20-%20Copia.xlsx" TargetMode="External"/><Relationship Id="rId4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microsoft.com/office/2011/relationships/chartStyle" Target="style10.xml"/><Relationship Id="rId2" Type="http://schemas.microsoft.com/office/2011/relationships/chartColorStyle" Target="colors10.xml"/><Relationship Id="rId1" Type="http://schemas.openxmlformats.org/officeDocument/2006/relationships/oleObject" Target="file:///G:\ATTIVITA\_SYNCH\CIAPI\Avviso%20Garanzia%20Giovani\MONITORAGGIO\2019-05-30%20-%20Comitato%20di%20sorveglianza\DistribuzioneTerritoriale_2019-05-31.xlsx" TargetMode="External"/></Relationships>
</file>

<file path=ppt/charts/_rels/chart11.xml.rels><?xml version="1.0" encoding="UTF-8" standalone="yes"?>
<Relationships xmlns="http://schemas.openxmlformats.org/package/2006/relationships"><Relationship Id="rId3" Type="http://schemas.microsoft.com/office/2011/relationships/chartStyle" Target="style11.xml"/><Relationship Id="rId2" Type="http://schemas.microsoft.com/office/2011/relationships/chartColorStyle" Target="colors11.xml"/><Relationship Id="rId1" Type="http://schemas.openxmlformats.org/officeDocument/2006/relationships/oleObject" Target="file:///G:\ATTIVITA\_SYNCH\CIAPI\Avviso%20Garanzia%20Giovani\MONITORAGGIO\2019-05-30%20-%20Comitato%20di%20sorveglianza\DistribuzioneTerritoriale_2019-05-31.xlsx" TargetMode="External"/></Relationships>
</file>

<file path=ppt/charts/_rels/chart12.xml.rels><?xml version="1.0" encoding="UTF-8" standalone="yes"?>
<Relationships xmlns="http://schemas.openxmlformats.org/package/2006/relationships"><Relationship Id="rId3" Type="http://schemas.microsoft.com/office/2011/relationships/chartStyle" Target="style12.xml"/><Relationship Id="rId2" Type="http://schemas.microsoft.com/office/2011/relationships/chartColorStyle" Target="colors12.xml"/><Relationship Id="rId1" Type="http://schemas.openxmlformats.org/officeDocument/2006/relationships/oleObject" Target="file:///G:\ATTIVITA\_SYNCH\CIAPI\Avviso%20Garanzia%20Giovani\MONITORAGGIO\2019-05-30%20-%20Comitato%20di%20sorveglianza\DistribuzioneTerritoriale_2019-05-31.xlsx" TargetMode="External"/></Relationships>
</file>

<file path=ppt/charts/_rels/chart13.xml.rels><?xml version="1.0" encoding="UTF-8" standalone="yes"?>
<Relationships xmlns="http://schemas.openxmlformats.org/package/2006/relationships"><Relationship Id="rId3" Type="http://schemas.microsoft.com/office/2011/relationships/chartStyle" Target="style13.xml"/><Relationship Id="rId2" Type="http://schemas.microsoft.com/office/2011/relationships/chartColorStyle" Target="colors13.xml"/><Relationship Id="rId1" Type="http://schemas.openxmlformats.org/officeDocument/2006/relationships/oleObject" Target="file:///G:\ATTIVITA\_SYNCH\CIAPI\Avviso%20Garanzia%20Giovani\MONITORAGGIO\2019-05-30%20-%20Comitato%20di%20sorveglianza\DistribuzioneTerritoriale_2019-05-31.xlsx" TargetMode="External"/></Relationships>
</file>

<file path=ppt/charts/_rels/chart14.xml.rels><?xml version="1.0" encoding="UTF-8" standalone="yes"?>
<Relationships xmlns="http://schemas.openxmlformats.org/package/2006/relationships"><Relationship Id="rId3" Type="http://schemas.microsoft.com/office/2011/relationships/chartStyle" Target="style14.xml"/><Relationship Id="rId2" Type="http://schemas.microsoft.com/office/2011/relationships/chartColorStyle" Target="colors14.xml"/><Relationship Id="rId1" Type="http://schemas.openxmlformats.org/officeDocument/2006/relationships/oleObject" Target="file:///G:\ATTIVITA\_SYNCH\CIAPI\Avviso%20Garanzia%20Giovani\DEMAT\(2017-06-26)%20GG%20-%20Ripartizione%20per%20provincia\DistribuzioneTerritoriale_2017-06-26.xlsx" TargetMode="External"/></Relationships>
</file>

<file path=ppt/charts/_rels/chart15.xml.rels><?xml version="1.0" encoding="UTF-8" standalone="yes"?>
<Relationships xmlns="http://schemas.openxmlformats.org/package/2006/relationships"><Relationship Id="rId3" Type="http://schemas.microsoft.com/office/2011/relationships/chartStyle" Target="style15.xml"/><Relationship Id="rId2" Type="http://schemas.microsoft.com/office/2011/relationships/chartColorStyle" Target="colors15.xml"/><Relationship Id="rId1" Type="http://schemas.openxmlformats.org/officeDocument/2006/relationships/oleObject" Target="file:///G:\ATTIVITA\_SYNCH\CIAPI\Avviso%20Garanzia%20Giovani\MONITORAGGIO\2019-05-30%20-%20Comitato%20di%20sorveglianza\DistribuzioneTerritoriale_2019-05-31.xlsx" TargetMode="External"/></Relationships>
</file>

<file path=ppt/charts/_rels/chart16.xml.rels><?xml version="1.0" encoding="UTF-8" standalone="yes"?>
<Relationships xmlns="http://schemas.openxmlformats.org/package/2006/relationships"><Relationship Id="rId3" Type="http://schemas.microsoft.com/office/2011/relationships/chartStyle" Target="style16.xml"/><Relationship Id="rId2" Type="http://schemas.microsoft.com/office/2011/relationships/chartColorStyle" Target="colors16.xml"/><Relationship Id="rId1" Type="http://schemas.openxmlformats.org/officeDocument/2006/relationships/oleObject" Target="file:///G:\ATTIVITA\_SYNCH\CIAPI\Avviso%20Garanzia%20Giovani\MONITORAGGIO\2019-05-30%20-%20Comitato%20di%20sorveglianza\DistribuzioneTerritoriale_2019-05-31.xlsx" TargetMode="External"/></Relationships>
</file>

<file path=ppt/charts/_rels/chart17.xml.rels><?xml version="1.0" encoding="UTF-8" standalone="yes"?>
<Relationships xmlns="http://schemas.openxmlformats.org/package/2006/relationships"><Relationship Id="rId3" Type="http://schemas.microsoft.com/office/2011/relationships/chartStyle" Target="style17.xml"/><Relationship Id="rId2" Type="http://schemas.microsoft.com/office/2011/relationships/chartColorStyle" Target="colors17.xml"/><Relationship Id="rId1" Type="http://schemas.openxmlformats.org/officeDocument/2006/relationships/oleObject" Target="file:///G:\ATTIVITA\_SYNCH\CIAPI\Avviso%20Garanzia%20Giovani\MONITORAGGIO\2019-05-30%20-%20Comitato%20di%20sorveglianza\DistribuzioneTerritoriale_2019-05-31.xlsx" TargetMode="External"/></Relationships>
</file>

<file path=ppt/charts/_rels/chart18.xml.rels><?xml version="1.0" encoding="UTF-8" standalone="yes"?>
<Relationships xmlns="http://schemas.openxmlformats.org/package/2006/relationships"><Relationship Id="rId3" Type="http://schemas.microsoft.com/office/2011/relationships/chartStyle" Target="style18.xml"/><Relationship Id="rId2" Type="http://schemas.microsoft.com/office/2011/relationships/chartColorStyle" Target="colors18.xml"/><Relationship Id="rId1" Type="http://schemas.openxmlformats.org/officeDocument/2006/relationships/oleObject" Target="file:///G:\ATTIVITA\_SYNCH\CIAPI\Avviso%20Garanzia%20Giovani\DEMAT\(2017-06-26)%20GG%20-%20Ripartizione%20per%20provincia\DistribuzioneTerritoriale_2017-06-26.xlsx" TargetMode="External"/></Relationships>
</file>

<file path=ppt/charts/_rels/chart19.xml.rels><?xml version="1.0" encoding="UTF-8" standalone="yes"?>
<Relationships xmlns="http://schemas.openxmlformats.org/package/2006/relationships"><Relationship Id="rId3" Type="http://schemas.microsoft.com/office/2011/relationships/chartStyle" Target="style19.xml"/><Relationship Id="rId2" Type="http://schemas.microsoft.com/office/2011/relationships/chartColorStyle" Target="colors19.xml"/><Relationship Id="rId1" Type="http://schemas.openxmlformats.org/officeDocument/2006/relationships/oleObject" Target="file:///G:\ATTIVITA\_SYNCH\CIAPI\Avviso%20Garanzia%20Giovani\MONITORAGGIO\2019-05-30%20-%20Comitato%20di%20sorveglianza\DistribuzioneTerritoriale_2019-05-31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openxmlformats.org/officeDocument/2006/relationships/chartUserShapes" Target="../drawings/drawing2.xml"/><Relationship Id="rId1" Type="http://schemas.openxmlformats.org/officeDocument/2006/relationships/oleObject" Target="file:///G:\ATTIVITA\_SYNCH\CIAPI\Avviso%20Garanzia%20Giovani\MONITORAGGIO\2019-05-30%20-%20Comitato%20di%20sorveglianza\Report%20comitato%20di%20sorveglianza%20garanzia%20giovani_rev3%20-%20Copia.xlsx" TargetMode="External"/><Relationship Id="rId4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microsoft.com/office/2011/relationships/chartStyle" Target="style20.xml"/><Relationship Id="rId2" Type="http://schemas.microsoft.com/office/2011/relationships/chartColorStyle" Target="colors20.xml"/><Relationship Id="rId1" Type="http://schemas.openxmlformats.org/officeDocument/2006/relationships/oleObject" Target="file:///G:\ATTIVITA\_SYNCH\CIAPI\Avviso%20Garanzia%20Giovani\MONITORAGGIO\2019-05-30%20-%20Comitato%20di%20sorveglianza\DistribuzioneTerritoriale_2019-05-31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file:///D:\Attivita\_SYNCH\CIAPI\Avviso%20Garanzia%20Giovani\MONITORAGGIO\2019-05-30%20-%20Comitato%20di%20sorveglianza\DistribuzioneTerritoriale_2019-05-31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oleObject" Target="file:///D:\Attivita\_SYNCH\CIAPI\Avviso%20Garanzia%20Giovani\MONITORAGGIO\2019-05-30%20-%20Comitato%20di%20sorveglianza\DistribuzioneTerritoriale_2019-05-31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oleObject" Target="file:///G:\ATTIVITA\_SYNCH\CIAPI\Avviso%20Garanzia%20Giovani\DEMAT\(2017-06-26)%20GG%20-%20Ripartizione%20per%20provincia\DistribuzioneTerritoriale_2017-06-26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oleObject" Target="file:///G:\ATTIVITA\_SYNCH\CIAPI\Avviso%20Garanzia%20Giovani\MONITORAGGIO\2019-05-30%20-%20Comitato%20di%20sorveglianza\DistribuzioneTerritoriale_2019-05-31.xlsx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7.xml"/><Relationship Id="rId2" Type="http://schemas.microsoft.com/office/2011/relationships/chartColorStyle" Target="colors7.xml"/><Relationship Id="rId1" Type="http://schemas.openxmlformats.org/officeDocument/2006/relationships/oleObject" Target="file:///G:\ATTIVITA\_SYNCH\CIAPI\Avviso%20Garanzia%20Giovani\MONITORAGGIO\2019-05-30%20-%20Comitato%20di%20sorveglianza\DistribuzioneTerritoriale_2019-05-31.xlsx" TargetMode="External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Style" Target="style8.xml"/><Relationship Id="rId2" Type="http://schemas.microsoft.com/office/2011/relationships/chartColorStyle" Target="colors8.xml"/><Relationship Id="rId1" Type="http://schemas.openxmlformats.org/officeDocument/2006/relationships/oleObject" Target="file:///G:\ATTIVITA\_SYNCH\CIAPI\Avviso%20Garanzia%20Giovani\MONITORAGGIO\2019-05-30%20-%20Comitato%20di%20sorveglianza\DistribuzioneTerritoriale_2019-05-31.xlsx" TargetMode="External"/></Relationships>
</file>

<file path=ppt/charts/_rels/chart9.xml.rels><?xml version="1.0" encoding="UTF-8" standalone="yes"?>
<Relationships xmlns="http://schemas.openxmlformats.org/package/2006/relationships"><Relationship Id="rId3" Type="http://schemas.microsoft.com/office/2011/relationships/chartStyle" Target="style9.xml"/><Relationship Id="rId2" Type="http://schemas.microsoft.com/office/2011/relationships/chartColorStyle" Target="colors9.xml"/><Relationship Id="rId1" Type="http://schemas.openxmlformats.org/officeDocument/2006/relationships/oleObject" Target="file:///G:\ATTIVITA\_SYNCH\CIAPI\Avviso%20Garanzia%20Giovani\MONITORAGGIO\2019-05-30%20-%20Comitato%20di%20sorveglianza\DistribuzioneTerritoriale_2019-05-3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normalizeH="0" baseline="0">
                <a:solidFill>
                  <a:schemeClr val="dk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it-IT"/>
              <a:t>Impegnato / Programmato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8890756632948971"/>
          <c:y val="0.13081309014574663"/>
          <c:w val="0.53446282697808845"/>
          <c:h val="0.73462834245336328"/>
        </c:manualLayout>
      </c:layout>
      <c:doughnutChart>
        <c:varyColors val="1"/>
        <c:ser>
          <c:idx val="0"/>
          <c:order val="0"/>
          <c:tx>
            <c:strRef>
              <c:f>Impegnato!$C$2</c:f>
              <c:strCache>
                <c:ptCount val="1"/>
                <c:pt idx="0">
                  <c:v>Importi Programmati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7CF-4507-A741-3BCF452888CB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7CF-4507-A741-3BCF452888CB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7CF-4507-A741-3BCF452888CB}"/>
              </c:ext>
            </c:extLst>
          </c:dPt>
          <c:dPt>
            <c:idx val="3"/>
            <c:bubble3D val="0"/>
            <c:spPr>
              <a:gradFill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7CF-4507-A741-3BCF452888CB}"/>
              </c:ext>
            </c:extLst>
          </c:dPt>
          <c:dPt>
            <c:idx val="4"/>
            <c:bubble3D val="0"/>
            <c:spPr>
              <a:gradFill>
                <a:gsLst>
                  <a:gs pos="100000">
                    <a:schemeClr val="accent5">
                      <a:lumMod val="60000"/>
                      <a:lumOff val="40000"/>
                    </a:schemeClr>
                  </a:gs>
                  <a:gs pos="0">
                    <a:schemeClr val="accent5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D7CF-4507-A741-3BCF452888CB}"/>
              </c:ext>
            </c:extLst>
          </c:dPt>
          <c:dPt>
            <c:idx val="5"/>
            <c:bubble3D val="0"/>
            <c:spPr>
              <a:gradFill>
                <a:gsLst>
                  <a:gs pos="100000">
                    <a:schemeClr val="accent6">
                      <a:lumMod val="60000"/>
                      <a:lumOff val="40000"/>
                    </a:schemeClr>
                  </a:gs>
                  <a:gs pos="0">
                    <a:schemeClr val="accent6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D7CF-4507-A741-3BCF452888CB}"/>
              </c:ext>
            </c:extLst>
          </c:dPt>
          <c:dPt>
            <c:idx val="6"/>
            <c:bubble3D val="0"/>
            <c:spPr>
              <a:gradFill>
                <a:gsLst>
                  <a:gs pos="100000">
                    <a:schemeClr val="accent1">
                      <a:lumMod val="60000"/>
                      <a:lumMod val="60000"/>
                      <a:lumOff val="40000"/>
                    </a:schemeClr>
                  </a:gs>
                  <a:gs pos="0">
                    <a:schemeClr val="accent1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D7CF-4507-A741-3BCF452888CB}"/>
              </c:ext>
            </c:extLst>
          </c:dPt>
          <c:dPt>
            <c:idx val="7"/>
            <c:bubble3D val="0"/>
            <c:spPr>
              <a:gradFill>
                <a:gsLst>
                  <a:gs pos="100000">
                    <a:schemeClr val="accent2">
                      <a:lumMod val="60000"/>
                      <a:lumMod val="60000"/>
                      <a:lumOff val="40000"/>
                    </a:schemeClr>
                  </a:gs>
                  <a:gs pos="0">
                    <a:schemeClr val="accent2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D7CF-4507-A741-3BCF452888CB}"/>
              </c:ext>
            </c:extLst>
          </c:dPt>
          <c:dPt>
            <c:idx val="8"/>
            <c:bubble3D val="0"/>
            <c:spPr>
              <a:gradFill>
                <a:gsLst>
                  <a:gs pos="100000">
                    <a:schemeClr val="accent3">
                      <a:lumMod val="60000"/>
                      <a:lumMod val="60000"/>
                      <a:lumOff val="40000"/>
                    </a:schemeClr>
                  </a:gs>
                  <a:gs pos="0">
                    <a:schemeClr val="accent3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D7CF-4507-A741-3BCF452888CB}"/>
              </c:ext>
            </c:extLst>
          </c:dPt>
          <c:dPt>
            <c:idx val="9"/>
            <c:bubble3D val="0"/>
            <c:spPr>
              <a:gradFill>
                <a:gsLst>
                  <a:gs pos="100000">
                    <a:schemeClr val="accent4">
                      <a:lumMod val="60000"/>
                      <a:lumMod val="60000"/>
                      <a:lumOff val="40000"/>
                    </a:schemeClr>
                  </a:gs>
                  <a:gs pos="0">
                    <a:schemeClr val="accent4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D7CF-4507-A741-3BCF452888C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Impegnato!$B$3:$B$12</c:f>
              <c:strCache>
                <c:ptCount val="10"/>
                <c:pt idx="0">
                  <c:v>Misura 1B</c:v>
                </c:pt>
                <c:pt idx="1">
                  <c:v>Misura 1C</c:v>
                </c:pt>
                <c:pt idx="2">
                  <c:v>Misura 2A</c:v>
                </c:pt>
                <c:pt idx="3">
                  <c:v>Misura 2B</c:v>
                </c:pt>
                <c:pt idx="4">
                  <c:v>Misura 3</c:v>
                </c:pt>
                <c:pt idx="5">
                  <c:v>Misura 5</c:v>
                </c:pt>
                <c:pt idx="6">
                  <c:v>Misura 6</c:v>
                </c:pt>
                <c:pt idx="7">
                  <c:v>Misura 7.1</c:v>
                </c:pt>
                <c:pt idx="8">
                  <c:v>Misura 7.2</c:v>
                </c:pt>
                <c:pt idx="9">
                  <c:v>Misura 9</c:v>
                </c:pt>
              </c:strCache>
            </c:strRef>
          </c:cat>
          <c:val>
            <c:numRef>
              <c:f>Impegnato!$C$3:$C$12</c:f>
              <c:numCache>
                <c:formatCode>_("€"* #,##0.00_);_("€"* \(#,##0.00\);_("€"* "-"??_);_(@_)</c:formatCode>
                <c:ptCount val="10"/>
                <c:pt idx="0">
                  <c:v>4638327.5</c:v>
                </c:pt>
                <c:pt idx="1">
                  <c:v>3361672.5</c:v>
                </c:pt>
                <c:pt idx="2">
                  <c:v>18000000</c:v>
                </c:pt>
                <c:pt idx="3">
                  <c:v>8000000</c:v>
                </c:pt>
                <c:pt idx="4">
                  <c:v>1650000</c:v>
                </c:pt>
                <c:pt idx="5">
                  <c:v>98235000</c:v>
                </c:pt>
                <c:pt idx="6">
                  <c:v>15850000</c:v>
                </c:pt>
                <c:pt idx="7">
                  <c:v>3086388</c:v>
                </c:pt>
                <c:pt idx="8">
                  <c:v>6000000</c:v>
                </c:pt>
                <c:pt idx="9">
                  <c:v>20000000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4-D7CF-4507-A741-3BCF452888CB}"/>
            </c:ext>
          </c:extLst>
        </c:ser>
        <c:ser>
          <c:idx val="1"/>
          <c:order val="1"/>
          <c:tx>
            <c:strRef>
              <c:f>Impegnato!$D$2</c:f>
              <c:strCache>
                <c:ptCount val="1"/>
                <c:pt idx="0">
                  <c:v>Somme Impegnate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6-D7CF-4507-A741-3BCF452888CB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8-D7CF-4507-A741-3BCF452888CB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A-D7CF-4507-A741-3BCF452888CB}"/>
              </c:ext>
            </c:extLst>
          </c:dPt>
          <c:dPt>
            <c:idx val="3"/>
            <c:bubble3D val="0"/>
            <c:spPr>
              <a:gradFill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C-D7CF-4507-A741-3BCF452888CB}"/>
              </c:ext>
            </c:extLst>
          </c:dPt>
          <c:dPt>
            <c:idx val="4"/>
            <c:bubble3D val="0"/>
            <c:spPr>
              <a:gradFill>
                <a:gsLst>
                  <a:gs pos="100000">
                    <a:schemeClr val="accent5">
                      <a:lumMod val="60000"/>
                      <a:lumOff val="40000"/>
                    </a:schemeClr>
                  </a:gs>
                  <a:gs pos="0">
                    <a:schemeClr val="accent5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E-D7CF-4507-A741-3BCF452888CB}"/>
              </c:ext>
            </c:extLst>
          </c:dPt>
          <c:dPt>
            <c:idx val="5"/>
            <c:bubble3D val="0"/>
            <c:spPr>
              <a:gradFill>
                <a:gsLst>
                  <a:gs pos="100000">
                    <a:schemeClr val="accent6">
                      <a:lumMod val="60000"/>
                      <a:lumOff val="40000"/>
                    </a:schemeClr>
                  </a:gs>
                  <a:gs pos="0">
                    <a:schemeClr val="accent6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0-D7CF-4507-A741-3BCF452888CB}"/>
              </c:ext>
            </c:extLst>
          </c:dPt>
          <c:dPt>
            <c:idx val="6"/>
            <c:bubble3D val="0"/>
            <c:spPr>
              <a:gradFill>
                <a:gsLst>
                  <a:gs pos="100000">
                    <a:schemeClr val="accent1">
                      <a:lumMod val="60000"/>
                      <a:lumMod val="60000"/>
                      <a:lumOff val="40000"/>
                    </a:schemeClr>
                  </a:gs>
                  <a:gs pos="0">
                    <a:schemeClr val="accent1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2-D7CF-4507-A741-3BCF452888CB}"/>
              </c:ext>
            </c:extLst>
          </c:dPt>
          <c:dPt>
            <c:idx val="7"/>
            <c:bubble3D val="0"/>
            <c:spPr>
              <a:gradFill>
                <a:gsLst>
                  <a:gs pos="100000">
                    <a:schemeClr val="accent2">
                      <a:lumMod val="60000"/>
                      <a:lumMod val="60000"/>
                      <a:lumOff val="40000"/>
                    </a:schemeClr>
                  </a:gs>
                  <a:gs pos="0">
                    <a:schemeClr val="accent2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4-D7CF-4507-A741-3BCF452888CB}"/>
              </c:ext>
            </c:extLst>
          </c:dPt>
          <c:dPt>
            <c:idx val="8"/>
            <c:bubble3D val="0"/>
            <c:spPr>
              <a:gradFill>
                <a:gsLst>
                  <a:gs pos="100000">
                    <a:schemeClr val="accent3">
                      <a:lumMod val="60000"/>
                      <a:lumMod val="60000"/>
                      <a:lumOff val="40000"/>
                    </a:schemeClr>
                  </a:gs>
                  <a:gs pos="0">
                    <a:schemeClr val="accent3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6-D7CF-4507-A741-3BCF452888CB}"/>
              </c:ext>
            </c:extLst>
          </c:dPt>
          <c:dPt>
            <c:idx val="9"/>
            <c:bubble3D val="0"/>
            <c:spPr>
              <a:gradFill>
                <a:gsLst>
                  <a:gs pos="100000">
                    <a:schemeClr val="accent4">
                      <a:lumMod val="60000"/>
                      <a:lumMod val="60000"/>
                      <a:lumOff val="40000"/>
                    </a:schemeClr>
                  </a:gs>
                  <a:gs pos="0">
                    <a:schemeClr val="accent4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8-D7CF-4507-A741-3BCF452888C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Impegnato!$B$3:$B$12</c:f>
              <c:strCache>
                <c:ptCount val="10"/>
                <c:pt idx="0">
                  <c:v>Misura 1B</c:v>
                </c:pt>
                <c:pt idx="1">
                  <c:v>Misura 1C</c:v>
                </c:pt>
                <c:pt idx="2">
                  <c:v>Misura 2A</c:v>
                </c:pt>
                <c:pt idx="3">
                  <c:v>Misura 2B</c:v>
                </c:pt>
                <c:pt idx="4">
                  <c:v>Misura 3</c:v>
                </c:pt>
                <c:pt idx="5">
                  <c:v>Misura 5</c:v>
                </c:pt>
                <c:pt idx="6">
                  <c:v>Misura 6</c:v>
                </c:pt>
                <c:pt idx="7">
                  <c:v>Misura 7.1</c:v>
                </c:pt>
                <c:pt idx="8">
                  <c:v>Misura 7.2</c:v>
                </c:pt>
                <c:pt idx="9">
                  <c:v>Misura 9</c:v>
                </c:pt>
              </c:strCache>
            </c:strRef>
          </c:cat>
          <c:val>
            <c:numRef>
              <c:f>Impegnato!$D$3:$D$12</c:f>
              <c:numCache>
                <c:formatCode>_("€"* #,##0.00_);_("€"* \(#,##0.00\);_("€"* "-"??_);_(@_)</c:formatCode>
                <c:ptCount val="10"/>
                <c:pt idx="0">
                  <c:v>3948114</c:v>
                </c:pt>
                <c:pt idx="1">
                  <c:v>3413467</c:v>
                </c:pt>
                <c:pt idx="2">
                  <c:v>16873833.309999999</c:v>
                </c:pt>
                <c:pt idx="3">
                  <c:v>0</c:v>
                </c:pt>
                <c:pt idx="4">
                  <c:v>1457800</c:v>
                </c:pt>
                <c:pt idx="5">
                  <c:v>89961455.530000001</c:v>
                </c:pt>
                <c:pt idx="6">
                  <c:v>10500000</c:v>
                </c:pt>
                <c:pt idx="7">
                  <c:v>2394720</c:v>
                </c:pt>
                <c:pt idx="8">
                  <c:v>6000000</c:v>
                </c:pt>
                <c:pt idx="9">
                  <c:v>20000000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9-D7CF-4507-A741-3BCF452888CB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alpha val="5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pattFill prst="dkDnDiag">
      <a:fgClr>
        <a:schemeClr val="lt1"/>
      </a:fgClr>
      <a:bgClr>
        <a:schemeClr val="dk1">
          <a:lumMod val="10000"/>
          <a:lumOff val="90000"/>
        </a:schemeClr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it-IT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'Mis 3'!$D$1</c:f>
              <c:strCache>
                <c:ptCount val="1"/>
                <c:pt idx="0">
                  <c:v>Distribuzione per Provincia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1E8-4CF3-AA80-22A3DD1B8121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1E8-4CF3-AA80-22A3DD1B8121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21E8-4CF3-AA80-22A3DD1B8121}"/>
              </c:ext>
            </c:extLst>
          </c:dPt>
          <c:dPt>
            <c:idx val="3"/>
            <c:bubble3D val="0"/>
            <c:spPr>
              <a:gradFill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21E8-4CF3-AA80-22A3DD1B8121}"/>
              </c:ext>
            </c:extLst>
          </c:dPt>
          <c:dPt>
            <c:idx val="4"/>
            <c:bubble3D val="0"/>
            <c:spPr>
              <a:gradFill>
                <a:gsLst>
                  <a:gs pos="100000">
                    <a:schemeClr val="accent5">
                      <a:lumMod val="60000"/>
                      <a:lumOff val="40000"/>
                    </a:schemeClr>
                  </a:gs>
                  <a:gs pos="0">
                    <a:schemeClr val="accent5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21E8-4CF3-AA80-22A3DD1B8121}"/>
              </c:ext>
            </c:extLst>
          </c:dPt>
          <c:dPt>
            <c:idx val="5"/>
            <c:bubble3D val="0"/>
            <c:spPr>
              <a:gradFill>
                <a:gsLst>
                  <a:gs pos="100000">
                    <a:schemeClr val="accent6">
                      <a:lumMod val="60000"/>
                      <a:lumOff val="40000"/>
                    </a:schemeClr>
                  </a:gs>
                  <a:gs pos="0">
                    <a:schemeClr val="accent6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21E8-4CF3-AA80-22A3DD1B8121}"/>
              </c:ext>
            </c:extLst>
          </c:dPt>
          <c:dPt>
            <c:idx val="6"/>
            <c:bubble3D val="0"/>
            <c:spPr>
              <a:gradFill>
                <a:gsLst>
                  <a:gs pos="100000">
                    <a:schemeClr val="accent1">
                      <a:lumMod val="60000"/>
                      <a:lumMod val="60000"/>
                      <a:lumOff val="40000"/>
                    </a:schemeClr>
                  </a:gs>
                  <a:gs pos="0">
                    <a:schemeClr val="accent1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21E8-4CF3-AA80-22A3DD1B8121}"/>
              </c:ext>
            </c:extLst>
          </c:dPt>
          <c:dPt>
            <c:idx val="7"/>
            <c:bubble3D val="0"/>
            <c:spPr>
              <a:gradFill>
                <a:gsLst>
                  <a:gs pos="100000">
                    <a:schemeClr val="accent2">
                      <a:lumMod val="60000"/>
                      <a:lumMod val="60000"/>
                      <a:lumOff val="40000"/>
                    </a:schemeClr>
                  </a:gs>
                  <a:gs pos="0">
                    <a:schemeClr val="accent2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21E8-4CF3-AA80-22A3DD1B8121}"/>
              </c:ext>
            </c:extLst>
          </c:dPt>
          <c:dPt>
            <c:idx val="8"/>
            <c:bubble3D val="0"/>
            <c:spPr>
              <a:gradFill>
                <a:gsLst>
                  <a:gs pos="100000">
                    <a:schemeClr val="accent3">
                      <a:lumMod val="60000"/>
                      <a:lumMod val="60000"/>
                      <a:lumOff val="40000"/>
                    </a:schemeClr>
                  </a:gs>
                  <a:gs pos="0">
                    <a:schemeClr val="accent3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21E8-4CF3-AA80-22A3DD1B812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'Mis 3'!$A$2:$A$10</c:f>
              <c:strCache>
                <c:ptCount val="9"/>
                <c:pt idx="0">
                  <c:v>AG</c:v>
                </c:pt>
                <c:pt idx="1">
                  <c:v>CL</c:v>
                </c:pt>
                <c:pt idx="2">
                  <c:v>CT</c:v>
                </c:pt>
                <c:pt idx="3">
                  <c:v>EN</c:v>
                </c:pt>
                <c:pt idx="4">
                  <c:v>ME</c:v>
                </c:pt>
                <c:pt idx="5">
                  <c:v>PA</c:v>
                </c:pt>
                <c:pt idx="6">
                  <c:v>RG</c:v>
                </c:pt>
                <c:pt idx="7">
                  <c:v>SR</c:v>
                </c:pt>
                <c:pt idx="8">
                  <c:v>TP</c:v>
                </c:pt>
              </c:strCache>
            </c:strRef>
          </c:cat>
          <c:val>
            <c:numRef>
              <c:f>'Mis 3'!$D$2:$D$10</c:f>
              <c:numCache>
                <c:formatCode>General</c:formatCode>
                <c:ptCount val="9"/>
                <c:pt idx="0">
                  <c:v>62</c:v>
                </c:pt>
                <c:pt idx="1">
                  <c:v>57</c:v>
                </c:pt>
                <c:pt idx="2">
                  <c:v>93</c:v>
                </c:pt>
                <c:pt idx="3">
                  <c:v>45</c:v>
                </c:pt>
                <c:pt idx="4">
                  <c:v>329</c:v>
                </c:pt>
                <c:pt idx="5">
                  <c:v>135</c:v>
                </c:pt>
                <c:pt idx="6">
                  <c:v>14</c:v>
                </c:pt>
                <c:pt idx="7">
                  <c:v>17</c:v>
                </c:pt>
                <c:pt idx="8">
                  <c:v>62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2-21E8-4CF3-AA80-22A3DD1B8121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alpha val="5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pattFill prst="dkDnDiag">
      <a:fgClr>
        <a:schemeClr val="lt1"/>
      </a:fgClr>
      <a:bgClr>
        <a:schemeClr val="dk1">
          <a:lumMod val="10000"/>
          <a:lumOff val="90000"/>
        </a:schemeClr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0" i="0" baseline="0" dirty="0" err="1">
                <a:effectLst/>
              </a:rPr>
              <a:t>Distribuzione</a:t>
            </a:r>
            <a:r>
              <a:rPr lang="en-US" sz="1800" b="0" i="0" baseline="0" dirty="0">
                <a:effectLst/>
              </a:rPr>
              <a:t> per </a:t>
            </a:r>
            <a:r>
              <a:rPr lang="en-US" sz="1800" b="0" i="0" baseline="0" dirty="0" err="1">
                <a:effectLst/>
              </a:rPr>
              <a:t>sesso</a:t>
            </a:r>
            <a:r>
              <a:rPr lang="en-US" sz="1800" b="0" i="0" baseline="0" dirty="0">
                <a:effectLst/>
              </a:rPr>
              <a:t> e </a:t>
            </a:r>
            <a:r>
              <a:rPr lang="en-US" sz="1800" b="0" i="0" baseline="0" dirty="0" err="1">
                <a:effectLst/>
              </a:rPr>
              <a:t>provincia</a:t>
            </a:r>
            <a:endParaRPr lang="it-IT" dirty="0">
              <a:effectLst/>
            </a:endParaRPr>
          </a:p>
        </c:rich>
      </c:tx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'Mis 5 '!$B$1</c:f>
              <c:strCache>
                <c:ptCount val="1"/>
                <c:pt idx="0">
                  <c:v>Maschi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'Mis 5 '!$A$2:$A$10</c:f>
              <c:strCache>
                <c:ptCount val="9"/>
                <c:pt idx="0">
                  <c:v>AG</c:v>
                </c:pt>
                <c:pt idx="1">
                  <c:v>CL</c:v>
                </c:pt>
                <c:pt idx="2">
                  <c:v>CT</c:v>
                </c:pt>
                <c:pt idx="3">
                  <c:v>EN</c:v>
                </c:pt>
                <c:pt idx="4">
                  <c:v>ME</c:v>
                </c:pt>
                <c:pt idx="5">
                  <c:v>PA</c:v>
                </c:pt>
                <c:pt idx="6">
                  <c:v>RG</c:v>
                </c:pt>
                <c:pt idx="7">
                  <c:v>SR</c:v>
                </c:pt>
                <c:pt idx="8">
                  <c:v>TP</c:v>
                </c:pt>
              </c:strCache>
            </c:strRef>
          </c:cat>
          <c:val>
            <c:numRef>
              <c:f>'Mis 5 '!$B$2:$B$10</c:f>
              <c:numCache>
                <c:formatCode>General</c:formatCode>
                <c:ptCount val="9"/>
                <c:pt idx="0">
                  <c:v>2154</c:v>
                </c:pt>
                <c:pt idx="1">
                  <c:v>1083</c:v>
                </c:pt>
                <c:pt idx="2">
                  <c:v>3187</c:v>
                </c:pt>
                <c:pt idx="3">
                  <c:v>1069</c:v>
                </c:pt>
                <c:pt idx="4">
                  <c:v>2367</c:v>
                </c:pt>
                <c:pt idx="5">
                  <c:v>4194</c:v>
                </c:pt>
                <c:pt idx="6">
                  <c:v>1268</c:v>
                </c:pt>
                <c:pt idx="7">
                  <c:v>1485</c:v>
                </c:pt>
                <c:pt idx="8">
                  <c:v>1793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52D-4E25-BF8F-C0297784A5DA}"/>
            </c:ext>
          </c:extLst>
        </c:ser>
        <c:ser>
          <c:idx val="1"/>
          <c:order val="1"/>
          <c:tx>
            <c:strRef>
              <c:f>'Mis 5 '!$C$1</c:f>
              <c:strCache>
                <c:ptCount val="1"/>
                <c:pt idx="0">
                  <c:v>Femmine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'Mis 5 '!$A$2:$A$10</c:f>
              <c:strCache>
                <c:ptCount val="9"/>
                <c:pt idx="0">
                  <c:v>AG</c:v>
                </c:pt>
                <c:pt idx="1">
                  <c:v>CL</c:v>
                </c:pt>
                <c:pt idx="2">
                  <c:v>CT</c:v>
                </c:pt>
                <c:pt idx="3">
                  <c:v>EN</c:v>
                </c:pt>
                <c:pt idx="4">
                  <c:v>ME</c:v>
                </c:pt>
                <c:pt idx="5">
                  <c:v>PA</c:v>
                </c:pt>
                <c:pt idx="6">
                  <c:v>RG</c:v>
                </c:pt>
                <c:pt idx="7">
                  <c:v>SR</c:v>
                </c:pt>
                <c:pt idx="8">
                  <c:v>TP</c:v>
                </c:pt>
              </c:strCache>
            </c:strRef>
          </c:cat>
          <c:val>
            <c:numRef>
              <c:f>'Mis 5 '!$C$2:$C$10</c:f>
              <c:numCache>
                <c:formatCode>General</c:formatCode>
                <c:ptCount val="9"/>
                <c:pt idx="0">
                  <c:v>2427</c:v>
                </c:pt>
                <c:pt idx="1">
                  <c:v>1171</c:v>
                </c:pt>
                <c:pt idx="2">
                  <c:v>3750</c:v>
                </c:pt>
                <c:pt idx="3">
                  <c:v>1049</c:v>
                </c:pt>
                <c:pt idx="4">
                  <c:v>2580</c:v>
                </c:pt>
                <c:pt idx="5">
                  <c:v>4495</c:v>
                </c:pt>
                <c:pt idx="6">
                  <c:v>1438</c:v>
                </c:pt>
                <c:pt idx="7">
                  <c:v>1805</c:v>
                </c:pt>
                <c:pt idx="8">
                  <c:v>2150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52D-4E25-BF8F-C0297784A5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4759168"/>
        <c:axId val="134760704"/>
        <c:axId val="0"/>
      </c:bar3DChart>
      <c:catAx>
        <c:axId val="134759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34760704"/>
        <c:crosses val="autoZero"/>
        <c:auto val="1"/>
        <c:lblAlgn val="ctr"/>
        <c:lblOffset val="100"/>
        <c:noMultiLvlLbl val="0"/>
      </c:catAx>
      <c:valAx>
        <c:axId val="1347607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347591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it-IT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'Mis 5 '!$D$1</c:f>
              <c:strCache>
                <c:ptCount val="1"/>
                <c:pt idx="0">
                  <c:v>Distribuzione per Provincia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027-4118-BDDE-1790EBE87DBF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027-4118-BDDE-1790EBE87DBF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027-4118-BDDE-1790EBE87DBF}"/>
              </c:ext>
            </c:extLst>
          </c:dPt>
          <c:dPt>
            <c:idx val="3"/>
            <c:bubble3D val="0"/>
            <c:spPr>
              <a:gradFill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4027-4118-BDDE-1790EBE87DBF}"/>
              </c:ext>
            </c:extLst>
          </c:dPt>
          <c:dPt>
            <c:idx val="4"/>
            <c:bubble3D val="0"/>
            <c:spPr>
              <a:gradFill>
                <a:gsLst>
                  <a:gs pos="100000">
                    <a:schemeClr val="accent5">
                      <a:lumMod val="60000"/>
                      <a:lumOff val="40000"/>
                    </a:schemeClr>
                  </a:gs>
                  <a:gs pos="0">
                    <a:schemeClr val="accent5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4027-4118-BDDE-1790EBE87DBF}"/>
              </c:ext>
            </c:extLst>
          </c:dPt>
          <c:dPt>
            <c:idx val="5"/>
            <c:bubble3D val="0"/>
            <c:spPr>
              <a:gradFill>
                <a:gsLst>
                  <a:gs pos="100000">
                    <a:schemeClr val="accent6">
                      <a:lumMod val="60000"/>
                      <a:lumOff val="40000"/>
                    </a:schemeClr>
                  </a:gs>
                  <a:gs pos="0">
                    <a:schemeClr val="accent6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4027-4118-BDDE-1790EBE87DBF}"/>
              </c:ext>
            </c:extLst>
          </c:dPt>
          <c:dPt>
            <c:idx val="6"/>
            <c:bubble3D val="0"/>
            <c:spPr>
              <a:gradFill>
                <a:gsLst>
                  <a:gs pos="100000">
                    <a:schemeClr val="accent1">
                      <a:lumMod val="60000"/>
                      <a:lumMod val="60000"/>
                      <a:lumOff val="40000"/>
                    </a:schemeClr>
                  </a:gs>
                  <a:gs pos="0">
                    <a:schemeClr val="accent1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4027-4118-BDDE-1790EBE87DBF}"/>
              </c:ext>
            </c:extLst>
          </c:dPt>
          <c:dPt>
            <c:idx val="7"/>
            <c:bubble3D val="0"/>
            <c:spPr>
              <a:gradFill>
                <a:gsLst>
                  <a:gs pos="100000">
                    <a:schemeClr val="accent2">
                      <a:lumMod val="60000"/>
                      <a:lumMod val="60000"/>
                      <a:lumOff val="40000"/>
                    </a:schemeClr>
                  </a:gs>
                  <a:gs pos="0">
                    <a:schemeClr val="accent2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4027-4118-BDDE-1790EBE87DBF}"/>
              </c:ext>
            </c:extLst>
          </c:dPt>
          <c:dPt>
            <c:idx val="8"/>
            <c:bubble3D val="0"/>
            <c:spPr>
              <a:gradFill>
                <a:gsLst>
                  <a:gs pos="100000">
                    <a:schemeClr val="accent3">
                      <a:lumMod val="60000"/>
                      <a:lumMod val="60000"/>
                      <a:lumOff val="40000"/>
                    </a:schemeClr>
                  </a:gs>
                  <a:gs pos="0">
                    <a:schemeClr val="accent3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4027-4118-BDDE-1790EBE87DB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'Mis 5 '!$A$2:$A$10</c:f>
              <c:strCache>
                <c:ptCount val="9"/>
                <c:pt idx="0">
                  <c:v>AG</c:v>
                </c:pt>
                <c:pt idx="1">
                  <c:v>CL</c:v>
                </c:pt>
                <c:pt idx="2">
                  <c:v>CT</c:v>
                </c:pt>
                <c:pt idx="3">
                  <c:v>EN</c:v>
                </c:pt>
                <c:pt idx="4">
                  <c:v>ME</c:v>
                </c:pt>
                <c:pt idx="5">
                  <c:v>PA</c:v>
                </c:pt>
                <c:pt idx="6">
                  <c:v>RG</c:v>
                </c:pt>
                <c:pt idx="7">
                  <c:v>SR</c:v>
                </c:pt>
                <c:pt idx="8">
                  <c:v>TP</c:v>
                </c:pt>
              </c:strCache>
            </c:strRef>
          </c:cat>
          <c:val>
            <c:numRef>
              <c:f>'Mis 5 '!$D$2:$D$10</c:f>
              <c:numCache>
                <c:formatCode>General</c:formatCode>
                <c:ptCount val="9"/>
                <c:pt idx="0">
                  <c:v>4581</c:v>
                </c:pt>
                <c:pt idx="1">
                  <c:v>2254</c:v>
                </c:pt>
                <c:pt idx="2">
                  <c:v>6937</c:v>
                </c:pt>
                <c:pt idx="3">
                  <c:v>2118</c:v>
                </c:pt>
                <c:pt idx="4">
                  <c:v>4947</c:v>
                </c:pt>
                <c:pt idx="5">
                  <c:v>8689</c:v>
                </c:pt>
                <c:pt idx="6">
                  <c:v>2706</c:v>
                </c:pt>
                <c:pt idx="7">
                  <c:v>3290</c:v>
                </c:pt>
                <c:pt idx="8">
                  <c:v>3943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2-4027-4118-BDDE-1790EBE87DBF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alpha val="5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pattFill prst="dkDnDiag">
      <a:fgClr>
        <a:schemeClr val="lt1"/>
      </a:fgClr>
      <a:bgClr>
        <a:schemeClr val="dk1">
          <a:lumMod val="10000"/>
          <a:lumOff val="90000"/>
        </a:schemeClr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0" i="0" baseline="0" dirty="0" err="1">
                <a:effectLst/>
              </a:rPr>
              <a:t>Distribuzione</a:t>
            </a:r>
            <a:r>
              <a:rPr lang="en-US" sz="1800" b="0" i="0" baseline="0" dirty="0">
                <a:effectLst/>
              </a:rPr>
              <a:t> per </a:t>
            </a:r>
            <a:r>
              <a:rPr lang="en-US" sz="1800" b="0" i="0" baseline="0" dirty="0" err="1">
                <a:effectLst/>
              </a:rPr>
              <a:t>sesso</a:t>
            </a:r>
            <a:r>
              <a:rPr lang="en-US" sz="1800" b="0" i="0" baseline="0" dirty="0">
                <a:effectLst/>
              </a:rPr>
              <a:t> e </a:t>
            </a:r>
            <a:r>
              <a:rPr lang="en-US" sz="1800" b="0" i="0" baseline="0" dirty="0" err="1">
                <a:effectLst/>
              </a:rPr>
              <a:t>provincia</a:t>
            </a:r>
            <a:endParaRPr lang="it-IT" dirty="0">
              <a:effectLst/>
            </a:endParaRPr>
          </a:p>
        </c:rich>
      </c:tx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'Mis 6'!$B$1</c:f>
              <c:strCache>
                <c:ptCount val="1"/>
                <c:pt idx="0">
                  <c:v>Maschi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'Mis 6'!$A$2:$A$10</c:f>
              <c:strCache>
                <c:ptCount val="9"/>
                <c:pt idx="0">
                  <c:v>AG</c:v>
                </c:pt>
                <c:pt idx="1">
                  <c:v>CL</c:v>
                </c:pt>
                <c:pt idx="2">
                  <c:v>CT</c:v>
                </c:pt>
                <c:pt idx="3">
                  <c:v>EN</c:v>
                </c:pt>
                <c:pt idx="4">
                  <c:v>ME</c:v>
                </c:pt>
                <c:pt idx="5">
                  <c:v>PA</c:v>
                </c:pt>
                <c:pt idx="6">
                  <c:v>RG</c:v>
                </c:pt>
                <c:pt idx="7">
                  <c:v>SR</c:v>
                </c:pt>
                <c:pt idx="8">
                  <c:v>TP</c:v>
                </c:pt>
              </c:strCache>
            </c:strRef>
          </c:cat>
          <c:val>
            <c:numRef>
              <c:f>'Mis 6'!$B$2:$B$10</c:f>
              <c:numCache>
                <c:formatCode>General</c:formatCode>
                <c:ptCount val="9"/>
                <c:pt idx="0">
                  <c:v>23</c:v>
                </c:pt>
                <c:pt idx="1">
                  <c:v>32</c:v>
                </c:pt>
                <c:pt idx="2">
                  <c:v>32</c:v>
                </c:pt>
                <c:pt idx="3">
                  <c:v>13</c:v>
                </c:pt>
                <c:pt idx="4">
                  <c:v>66</c:v>
                </c:pt>
                <c:pt idx="5">
                  <c:v>90</c:v>
                </c:pt>
                <c:pt idx="6">
                  <c:v>7</c:v>
                </c:pt>
                <c:pt idx="7">
                  <c:v>13</c:v>
                </c:pt>
                <c:pt idx="8">
                  <c:v>23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79B-458B-9685-CD2382585970}"/>
            </c:ext>
          </c:extLst>
        </c:ser>
        <c:ser>
          <c:idx val="1"/>
          <c:order val="1"/>
          <c:tx>
            <c:strRef>
              <c:f>'Mis 6'!$C$1</c:f>
              <c:strCache>
                <c:ptCount val="1"/>
                <c:pt idx="0">
                  <c:v>Femmine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'Mis 6'!$A$2:$A$10</c:f>
              <c:strCache>
                <c:ptCount val="9"/>
                <c:pt idx="0">
                  <c:v>AG</c:v>
                </c:pt>
                <c:pt idx="1">
                  <c:v>CL</c:v>
                </c:pt>
                <c:pt idx="2">
                  <c:v>CT</c:v>
                </c:pt>
                <c:pt idx="3">
                  <c:v>EN</c:v>
                </c:pt>
                <c:pt idx="4">
                  <c:v>ME</c:v>
                </c:pt>
                <c:pt idx="5">
                  <c:v>PA</c:v>
                </c:pt>
                <c:pt idx="6">
                  <c:v>RG</c:v>
                </c:pt>
                <c:pt idx="7">
                  <c:v>SR</c:v>
                </c:pt>
                <c:pt idx="8">
                  <c:v>TP</c:v>
                </c:pt>
              </c:strCache>
            </c:strRef>
          </c:cat>
          <c:val>
            <c:numRef>
              <c:f>'Mis 6'!$C$2:$C$10</c:f>
              <c:numCache>
                <c:formatCode>General</c:formatCode>
                <c:ptCount val="9"/>
                <c:pt idx="0">
                  <c:v>25</c:v>
                </c:pt>
                <c:pt idx="1">
                  <c:v>3</c:v>
                </c:pt>
                <c:pt idx="2">
                  <c:v>68</c:v>
                </c:pt>
                <c:pt idx="3">
                  <c:v>13</c:v>
                </c:pt>
                <c:pt idx="4">
                  <c:v>117</c:v>
                </c:pt>
                <c:pt idx="5">
                  <c:v>149</c:v>
                </c:pt>
                <c:pt idx="6">
                  <c:v>16</c:v>
                </c:pt>
                <c:pt idx="7">
                  <c:v>17</c:v>
                </c:pt>
                <c:pt idx="8">
                  <c:v>74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79B-458B-9685-CD23825859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49181568"/>
        <c:axId val="149183104"/>
        <c:axId val="0"/>
      </c:bar3DChart>
      <c:catAx>
        <c:axId val="149181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49183104"/>
        <c:crosses val="autoZero"/>
        <c:auto val="1"/>
        <c:lblAlgn val="ctr"/>
        <c:lblOffset val="100"/>
        <c:noMultiLvlLbl val="0"/>
      </c:catAx>
      <c:valAx>
        <c:axId val="149183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491815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it-IT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'Mis 6'!$B$1</c:f>
              <c:strCache>
                <c:ptCount val="1"/>
                <c:pt idx="0">
                  <c:v>Distribuzione per Provincia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934-4360-B6CC-66EEC0A0A518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934-4360-B6CC-66EEC0A0A518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3934-4360-B6CC-66EEC0A0A518}"/>
              </c:ext>
            </c:extLst>
          </c:dPt>
          <c:dPt>
            <c:idx val="3"/>
            <c:bubble3D val="0"/>
            <c:spPr>
              <a:gradFill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934-4360-B6CC-66EEC0A0A518}"/>
              </c:ext>
            </c:extLst>
          </c:dPt>
          <c:dPt>
            <c:idx val="4"/>
            <c:bubble3D val="0"/>
            <c:spPr>
              <a:gradFill>
                <a:gsLst>
                  <a:gs pos="100000">
                    <a:schemeClr val="accent5">
                      <a:lumMod val="60000"/>
                      <a:lumOff val="40000"/>
                    </a:schemeClr>
                  </a:gs>
                  <a:gs pos="0">
                    <a:schemeClr val="accent5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3934-4360-B6CC-66EEC0A0A518}"/>
              </c:ext>
            </c:extLst>
          </c:dPt>
          <c:dPt>
            <c:idx val="5"/>
            <c:bubble3D val="0"/>
            <c:spPr>
              <a:gradFill>
                <a:gsLst>
                  <a:gs pos="100000">
                    <a:schemeClr val="accent6">
                      <a:lumMod val="60000"/>
                      <a:lumOff val="40000"/>
                    </a:schemeClr>
                  </a:gs>
                  <a:gs pos="0">
                    <a:schemeClr val="accent6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3934-4360-B6CC-66EEC0A0A518}"/>
              </c:ext>
            </c:extLst>
          </c:dPt>
          <c:dPt>
            <c:idx val="6"/>
            <c:bubble3D val="0"/>
            <c:spPr>
              <a:gradFill>
                <a:gsLst>
                  <a:gs pos="100000">
                    <a:schemeClr val="accent1">
                      <a:lumMod val="60000"/>
                      <a:lumMod val="60000"/>
                      <a:lumOff val="40000"/>
                    </a:schemeClr>
                  </a:gs>
                  <a:gs pos="0">
                    <a:schemeClr val="accent1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3934-4360-B6CC-66EEC0A0A518}"/>
              </c:ext>
            </c:extLst>
          </c:dPt>
          <c:dPt>
            <c:idx val="7"/>
            <c:bubble3D val="0"/>
            <c:spPr>
              <a:gradFill>
                <a:gsLst>
                  <a:gs pos="100000">
                    <a:schemeClr val="accent2">
                      <a:lumMod val="60000"/>
                      <a:lumMod val="60000"/>
                      <a:lumOff val="40000"/>
                    </a:schemeClr>
                  </a:gs>
                  <a:gs pos="0">
                    <a:schemeClr val="accent2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3934-4360-B6CC-66EEC0A0A518}"/>
              </c:ext>
            </c:extLst>
          </c:dPt>
          <c:dPt>
            <c:idx val="8"/>
            <c:bubble3D val="0"/>
            <c:spPr>
              <a:gradFill>
                <a:gsLst>
                  <a:gs pos="100000">
                    <a:schemeClr val="accent3">
                      <a:lumMod val="60000"/>
                      <a:lumMod val="60000"/>
                      <a:lumOff val="40000"/>
                    </a:schemeClr>
                  </a:gs>
                  <a:gs pos="0">
                    <a:schemeClr val="accent3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3934-4360-B6CC-66EEC0A0A51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'Mis 6'!$A$2:$A$10</c:f>
              <c:strCache>
                <c:ptCount val="9"/>
                <c:pt idx="0">
                  <c:v>AG</c:v>
                </c:pt>
                <c:pt idx="1">
                  <c:v>CL</c:v>
                </c:pt>
                <c:pt idx="2">
                  <c:v>CT</c:v>
                </c:pt>
                <c:pt idx="3">
                  <c:v>EN</c:v>
                </c:pt>
                <c:pt idx="4">
                  <c:v>ME</c:v>
                </c:pt>
                <c:pt idx="5">
                  <c:v>PA</c:v>
                </c:pt>
                <c:pt idx="6">
                  <c:v>RG</c:v>
                </c:pt>
                <c:pt idx="7">
                  <c:v>SR</c:v>
                </c:pt>
                <c:pt idx="8">
                  <c:v>TP</c:v>
                </c:pt>
              </c:strCache>
            </c:strRef>
          </c:cat>
          <c:val>
            <c:numRef>
              <c:f>'Mis 6'!$B$2:$B$10</c:f>
              <c:numCache>
                <c:formatCode>General</c:formatCode>
                <c:ptCount val="9"/>
                <c:pt idx="0">
                  <c:v>45</c:v>
                </c:pt>
                <c:pt idx="1">
                  <c:v>3</c:v>
                </c:pt>
                <c:pt idx="2">
                  <c:v>96</c:v>
                </c:pt>
                <c:pt idx="3">
                  <c:v>26</c:v>
                </c:pt>
                <c:pt idx="4">
                  <c:v>175</c:v>
                </c:pt>
                <c:pt idx="5">
                  <c:v>236</c:v>
                </c:pt>
                <c:pt idx="6">
                  <c:v>22</c:v>
                </c:pt>
                <c:pt idx="7">
                  <c:v>30</c:v>
                </c:pt>
                <c:pt idx="8">
                  <c:v>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2-3934-4360-B6CC-66EEC0A0A518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9848578302712168"/>
          <c:y val="0.23114391951006125"/>
          <c:w val="8.484755030621173E-2"/>
          <c:h val="0.6645636482939633"/>
        </c:manualLayout>
      </c:layout>
      <c:overlay val="0"/>
      <c:spPr>
        <a:solidFill>
          <a:schemeClr val="lt1">
            <a:alpha val="5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pattFill prst="dkDnDiag">
      <a:fgClr>
        <a:schemeClr val="lt1"/>
      </a:fgClr>
      <a:bgClr>
        <a:schemeClr val="dk1">
          <a:lumMod val="10000"/>
          <a:lumOff val="90000"/>
        </a:schemeClr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0" i="0" baseline="0" dirty="0" err="1">
                <a:effectLst/>
              </a:rPr>
              <a:t>Distribuzione</a:t>
            </a:r>
            <a:r>
              <a:rPr lang="en-US" sz="1800" b="0" i="0" baseline="0" dirty="0">
                <a:effectLst/>
              </a:rPr>
              <a:t> per </a:t>
            </a:r>
            <a:r>
              <a:rPr lang="en-US" sz="1800" b="0" i="0" baseline="0" dirty="0" err="1">
                <a:effectLst/>
              </a:rPr>
              <a:t>sesso</a:t>
            </a:r>
            <a:r>
              <a:rPr lang="en-US" sz="1800" b="0" i="0" baseline="0" dirty="0">
                <a:effectLst/>
              </a:rPr>
              <a:t> e </a:t>
            </a:r>
            <a:r>
              <a:rPr lang="en-US" sz="1800" b="0" i="0" baseline="0" dirty="0" err="1">
                <a:effectLst/>
              </a:rPr>
              <a:t>provincia</a:t>
            </a:r>
            <a:endParaRPr lang="it-IT" dirty="0">
              <a:effectLst/>
            </a:endParaRPr>
          </a:p>
        </c:rich>
      </c:tx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'Mis 7.1'!$B$1</c:f>
              <c:strCache>
                <c:ptCount val="1"/>
                <c:pt idx="0">
                  <c:v>Maschi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'Mis 7.1'!$A$2:$A$10</c:f>
              <c:strCache>
                <c:ptCount val="9"/>
                <c:pt idx="0">
                  <c:v>AG</c:v>
                </c:pt>
                <c:pt idx="1">
                  <c:v>CL</c:v>
                </c:pt>
                <c:pt idx="2">
                  <c:v>CT</c:v>
                </c:pt>
                <c:pt idx="3">
                  <c:v>EN</c:v>
                </c:pt>
                <c:pt idx="4">
                  <c:v>ME</c:v>
                </c:pt>
                <c:pt idx="5">
                  <c:v>PA</c:v>
                </c:pt>
                <c:pt idx="6">
                  <c:v>RG</c:v>
                </c:pt>
                <c:pt idx="7">
                  <c:v>SR</c:v>
                </c:pt>
                <c:pt idx="8">
                  <c:v>TP</c:v>
                </c:pt>
              </c:strCache>
            </c:strRef>
          </c:cat>
          <c:val>
            <c:numRef>
              <c:f>'Mis 7.1'!$B$2:$B$10</c:f>
              <c:numCache>
                <c:formatCode>General</c:formatCode>
                <c:ptCount val="9"/>
                <c:pt idx="0">
                  <c:v>33</c:v>
                </c:pt>
                <c:pt idx="1">
                  <c:v>73</c:v>
                </c:pt>
                <c:pt idx="2">
                  <c:v>170</c:v>
                </c:pt>
                <c:pt idx="3">
                  <c:v>66</c:v>
                </c:pt>
                <c:pt idx="4">
                  <c:v>25</c:v>
                </c:pt>
                <c:pt idx="5">
                  <c:v>77</c:v>
                </c:pt>
                <c:pt idx="6">
                  <c:v>15</c:v>
                </c:pt>
                <c:pt idx="7">
                  <c:v>95</c:v>
                </c:pt>
                <c:pt idx="8">
                  <c:v>12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BF5-45A1-988C-3EEE09D64DAA}"/>
            </c:ext>
          </c:extLst>
        </c:ser>
        <c:ser>
          <c:idx val="1"/>
          <c:order val="1"/>
          <c:tx>
            <c:strRef>
              <c:f>'Mis 7.1'!$C$1</c:f>
              <c:strCache>
                <c:ptCount val="1"/>
                <c:pt idx="0">
                  <c:v>Femmine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'Mis 7.1'!$A$2:$A$10</c:f>
              <c:strCache>
                <c:ptCount val="9"/>
                <c:pt idx="0">
                  <c:v>AG</c:v>
                </c:pt>
                <c:pt idx="1">
                  <c:v>CL</c:v>
                </c:pt>
                <c:pt idx="2">
                  <c:v>CT</c:v>
                </c:pt>
                <c:pt idx="3">
                  <c:v>EN</c:v>
                </c:pt>
                <c:pt idx="4">
                  <c:v>ME</c:v>
                </c:pt>
                <c:pt idx="5">
                  <c:v>PA</c:v>
                </c:pt>
                <c:pt idx="6">
                  <c:v>RG</c:v>
                </c:pt>
                <c:pt idx="7">
                  <c:v>SR</c:v>
                </c:pt>
                <c:pt idx="8">
                  <c:v>TP</c:v>
                </c:pt>
              </c:strCache>
            </c:strRef>
          </c:cat>
          <c:val>
            <c:numRef>
              <c:f>'Mis 7.1'!$C$2:$C$10</c:f>
              <c:numCache>
                <c:formatCode>General</c:formatCode>
                <c:ptCount val="9"/>
                <c:pt idx="0">
                  <c:v>25</c:v>
                </c:pt>
                <c:pt idx="1">
                  <c:v>53</c:v>
                </c:pt>
                <c:pt idx="2">
                  <c:v>139</c:v>
                </c:pt>
                <c:pt idx="3">
                  <c:v>43</c:v>
                </c:pt>
                <c:pt idx="4">
                  <c:v>26</c:v>
                </c:pt>
                <c:pt idx="5">
                  <c:v>42</c:v>
                </c:pt>
                <c:pt idx="6">
                  <c:v>23</c:v>
                </c:pt>
                <c:pt idx="7">
                  <c:v>94</c:v>
                </c:pt>
                <c:pt idx="8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BF5-45A1-988C-3EEE09D64D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49304832"/>
        <c:axId val="149306368"/>
        <c:axId val="0"/>
      </c:bar3DChart>
      <c:catAx>
        <c:axId val="149304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49306368"/>
        <c:crosses val="autoZero"/>
        <c:auto val="1"/>
        <c:lblAlgn val="ctr"/>
        <c:lblOffset val="100"/>
        <c:noMultiLvlLbl val="0"/>
      </c:catAx>
      <c:valAx>
        <c:axId val="1493063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493048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it-IT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'Mis 7.1'!$D$1</c:f>
              <c:strCache>
                <c:ptCount val="1"/>
                <c:pt idx="0">
                  <c:v>Distribuzione per Provincia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5F3-4D70-8007-3726960D5F94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5F3-4D70-8007-3726960D5F94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35F3-4D70-8007-3726960D5F94}"/>
              </c:ext>
            </c:extLst>
          </c:dPt>
          <c:dPt>
            <c:idx val="3"/>
            <c:bubble3D val="0"/>
            <c:spPr>
              <a:gradFill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5F3-4D70-8007-3726960D5F94}"/>
              </c:ext>
            </c:extLst>
          </c:dPt>
          <c:dPt>
            <c:idx val="4"/>
            <c:bubble3D val="0"/>
            <c:spPr>
              <a:gradFill>
                <a:gsLst>
                  <a:gs pos="100000">
                    <a:schemeClr val="accent5">
                      <a:lumMod val="60000"/>
                      <a:lumOff val="40000"/>
                    </a:schemeClr>
                  </a:gs>
                  <a:gs pos="0">
                    <a:schemeClr val="accent5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35F3-4D70-8007-3726960D5F94}"/>
              </c:ext>
            </c:extLst>
          </c:dPt>
          <c:dPt>
            <c:idx val="5"/>
            <c:bubble3D val="0"/>
            <c:spPr>
              <a:gradFill>
                <a:gsLst>
                  <a:gs pos="100000">
                    <a:schemeClr val="accent6">
                      <a:lumMod val="60000"/>
                      <a:lumOff val="40000"/>
                    </a:schemeClr>
                  </a:gs>
                  <a:gs pos="0">
                    <a:schemeClr val="accent6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35F3-4D70-8007-3726960D5F94}"/>
              </c:ext>
            </c:extLst>
          </c:dPt>
          <c:dPt>
            <c:idx val="6"/>
            <c:bubble3D val="0"/>
            <c:spPr>
              <a:gradFill>
                <a:gsLst>
                  <a:gs pos="100000">
                    <a:schemeClr val="accent1">
                      <a:lumMod val="60000"/>
                      <a:lumMod val="60000"/>
                      <a:lumOff val="40000"/>
                    </a:schemeClr>
                  </a:gs>
                  <a:gs pos="0">
                    <a:schemeClr val="accent1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35F3-4D70-8007-3726960D5F94}"/>
              </c:ext>
            </c:extLst>
          </c:dPt>
          <c:dPt>
            <c:idx val="7"/>
            <c:bubble3D val="0"/>
            <c:spPr>
              <a:gradFill>
                <a:gsLst>
                  <a:gs pos="100000">
                    <a:schemeClr val="accent2">
                      <a:lumMod val="60000"/>
                      <a:lumMod val="60000"/>
                      <a:lumOff val="40000"/>
                    </a:schemeClr>
                  </a:gs>
                  <a:gs pos="0">
                    <a:schemeClr val="accent2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35F3-4D70-8007-3726960D5F94}"/>
              </c:ext>
            </c:extLst>
          </c:dPt>
          <c:dPt>
            <c:idx val="8"/>
            <c:bubble3D val="0"/>
            <c:spPr>
              <a:gradFill>
                <a:gsLst>
                  <a:gs pos="100000">
                    <a:schemeClr val="accent3">
                      <a:lumMod val="60000"/>
                      <a:lumMod val="60000"/>
                      <a:lumOff val="40000"/>
                    </a:schemeClr>
                  </a:gs>
                  <a:gs pos="0">
                    <a:schemeClr val="accent3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35F3-4D70-8007-3726960D5F9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'Mis 7.1'!$A$2:$A$10</c:f>
              <c:strCache>
                <c:ptCount val="9"/>
                <c:pt idx="0">
                  <c:v>AG</c:v>
                </c:pt>
                <c:pt idx="1">
                  <c:v>CL</c:v>
                </c:pt>
                <c:pt idx="2">
                  <c:v>CT</c:v>
                </c:pt>
                <c:pt idx="3">
                  <c:v>EN</c:v>
                </c:pt>
                <c:pt idx="4">
                  <c:v>ME</c:v>
                </c:pt>
                <c:pt idx="5">
                  <c:v>PA</c:v>
                </c:pt>
                <c:pt idx="6">
                  <c:v>RG</c:v>
                </c:pt>
                <c:pt idx="7">
                  <c:v>SR</c:v>
                </c:pt>
                <c:pt idx="8">
                  <c:v>TP</c:v>
                </c:pt>
              </c:strCache>
            </c:strRef>
          </c:cat>
          <c:val>
            <c:numRef>
              <c:f>'Mis 7.1'!$D$2:$D$10</c:f>
              <c:numCache>
                <c:formatCode>General</c:formatCode>
                <c:ptCount val="9"/>
                <c:pt idx="0">
                  <c:v>58</c:v>
                </c:pt>
                <c:pt idx="1">
                  <c:v>126</c:v>
                </c:pt>
                <c:pt idx="2">
                  <c:v>309</c:v>
                </c:pt>
                <c:pt idx="3">
                  <c:v>109</c:v>
                </c:pt>
                <c:pt idx="4">
                  <c:v>51</c:v>
                </c:pt>
                <c:pt idx="5">
                  <c:v>119</c:v>
                </c:pt>
                <c:pt idx="6">
                  <c:v>38</c:v>
                </c:pt>
                <c:pt idx="7">
                  <c:v>189</c:v>
                </c:pt>
                <c:pt idx="8">
                  <c:v>27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2-35F3-4D70-8007-3726960D5F94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alpha val="5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pattFill prst="dkDnDiag">
      <a:fgClr>
        <a:schemeClr val="lt1"/>
      </a:fgClr>
      <a:bgClr>
        <a:schemeClr val="dk1">
          <a:lumMod val="10000"/>
          <a:lumOff val="90000"/>
        </a:schemeClr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0" i="0" baseline="0" dirty="0" err="1">
                <a:effectLst/>
              </a:rPr>
              <a:t>Distribuzione</a:t>
            </a:r>
            <a:r>
              <a:rPr lang="en-US" sz="1800" b="0" i="0" baseline="0" dirty="0">
                <a:effectLst/>
              </a:rPr>
              <a:t> per </a:t>
            </a:r>
            <a:r>
              <a:rPr lang="en-US" sz="1800" b="0" i="0" baseline="0" dirty="0" err="1">
                <a:effectLst/>
              </a:rPr>
              <a:t>sesso</a:t>
            </a:r>
            <a:r>
              <a:rPr lang="en-US" sz="1800" b="0" i="0" baseline="0" dirty="0">
                <a:effectLst/>
              </a:rPr>
              <a:t> e </a:t>
            </a:r>
            <a:r>
              <a:rPr lang="en-US" sz="1800" b="0" i="0" baseline="0" dirty="0" err="1">
                <a:effectLst/>
              </a:rPr>
              <a:t>provincia</a:t>
            </a:r>
            <a:endParaRPr lang="it-IT" dirty="0">
              <a:effectLst/>
            </a:endParaRPr>
          </a:p>
        </c:rich>
      </c:tx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'Mis 9'!$B$1</c:f>
              <c:strCache>
                <c:ptCount val="1"/>
                <c:pt idx="0">
                  <c:v>Maschi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'Mis 9'!$A$2:$A$10</c:f>
              <c:strCache>
                <c:ptCount val="9"/>
                <c:pt idx="0">
                  <c:v>AG</c:v>
                </c:pt>
                <c:pt idx="1">
                  <c:v>CL</c:v>
                </c:pt>
                <c:pt idx="2">
                  <c:v>CT</c:v>
                </c:pt>
                <c:pt idx="3">
                  <c:v>EN</c:v>
                </c:pt>
                <c:pt idx="4">
                  <c:v>ME</c:v>
                </c:pt>
                <c:pt idx="5">
                  <c:v>PA</c:v>
                </c:pt>
                <c:pt idx="6">
                  <c:v>RG</c:v>
                </c:pt>
                <c:pt idx="7">
                  <c:v>SR</c:v>
                </c:pt>
                <c:pt idx="8">
                  <c:v>TP</c:v>
                </c:pt>
              </c:strCache>
            </c:strRef>
          </c:cat>
          <c:val>
            <c:numRef>
              <c:f>'Mis 9'!$B$2:$B$10</c:f>
              <c:numCache>
                <c:formatCode>General</c:formatCode>
                <c:ptCount val="9"/>
                <c:pt idx="0">
                  <c:v>119</c:v>
                </c:pt>
                <c:pt idx="1">
                  <c:v>69</c:v>
                </c:pt>
                <c:pt idx="2">
                  <c:v>374</c:v>
                </c:pt>
                <c:pt idx="3">
                  <c:v>149</c:v>
                </c:pt>
                <c:pt idx="4">
                  <c:v>252</c:v>
                </c:pt>
                <c:pt idx="5">
                  <c:v>306</c:v>
                </c:pt>
                <c:pt idx="6">
                  <c:v>165</c:v>
                </c:pt>
                <c:pt idx="7">
                  <c:v>112</c:v>
                </c:pt>
                <c:pt idx="8">
                  <c:v>152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C53-4306-B7A7-EAE5F95C7B84}"/>
            </c:ext>
          </c:extLst>
        </c:ser>
        <c:ser>
          <c:idx val="1"/>
          <c:order val="1"/>
          <c:tx>
            <c:strRef>
              <c:f>'Mis 9'!$C$1</c:f>
              <c:strCache>
                <c:ptCount val="1"/>
                <c:pt idx="0">
                  <c:v>Femmine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'Mis 9'!$A$2:$A$10</c:f>
              <c:strCache>
                <c:ptCount val="9"/>
                <c:pt idx="0">
                  <c:v>AG</c:v>
                </c:pt>
                <c:pt idx="1">
                  <c:v>CL</c:v>
                </c:pt>
                <c:pt idx="2">
                  <c:v>CT</c:v>
                </c:pt>
                <c:pt idx="3">
                  <c:v>EN</c:v>
                </c:pt>
                <c:pt idx="4">
                  <c:v>ME</c:v>
                </c:pt>
                <c:pt idx="5">
                  <c:v>PA</c:v>
                </c:pt>
                <c:pt idx="6">
                  <c:v>RG</c:v>
                </c:pt>
                <c:pt idx="7">
                  <c:v>SR</c:v>
                </c:pt>
                <c:pt idx="8">
                  <c:v>TP</c:v>
                </c:pt>
              </c:strCache>
            </c:strRef>
          </c:cat>
          <c:val>
            <c:numRef>
              <c:f>'Mis 9'!$C$2:$C$10</c:f>
              <c:numCache>
                <c:formatCode>General</c:formatCode>
                <c:ptCount val="9"/>
                <c:pt idx="0">
                  <c:v>126</c:v>
                </c:pt>
                <c:pt idx="1">
                  <c:v>84</c:v>
                </c:pt>
                <c:pt idx="2">
                  <c:v>392</c:v>
                </c:pt>
                <c:pt idx="3">
                  <c:v>125</c:v>
                </c:pt>
                <c:pt idx="4">
                  <c:v>298</c:v>
                </c:pt>
                <c:pt idx="5">
                  <c:v>322</c:v>
                </c:pt>
                <c:pt idx="6">
                  <c:v>175</c:v>
                </c:pt>
                <c:pt idx="7">
                  <c:v>147</c:v>
                </c:pt>
                <c:pt idx="8">
                  <c:v>186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C53-4306-B7A7-EAE5F95C7B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3855104"/>
        <c:axId val="133856640"/>
        <c:axId val="0"/>
      </c:bar3DChart>
      <c:catAx>
        <c:axId val="1338551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33856640"/>
        <c:crosses val="autoZero"/>
        <c:auto val="1"/>
        <c:lblAlgn val="ctr"/>
        <c:lblOffset val="100"/>
        <c:noMultiLvlLbl val="0"/>
      </c:catAx>
      <c:valAx>
        <c:axId val="1338566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338551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it-IT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'Mis 9'!$B$1</c:f>
              <c:strCache>
                <c:ptCount val="1"/>
                <c:pt idx="0">
                  <c:v>Distribuzione per Provincia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AE5-43CF-961A-3492BAE938EF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AE5-43CF-961A-3492BAE938EF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AE5-43CF-961A-3492BAE938EF}"/>
              </c:ext>
            </c:extLst>
          </c:dPt>
          <c:dPt>
            <c:idx val="3"/>
            <c:bubble3D val="0"/>
            <c:spPr>
              <a:gradFill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AE5-43CF-961A-3492BAE938EF}"/>
              </c:ext>
            </c:extLst>
          </c:dPt>
          <c:dPt>
            <c:idx val="4"/>
            <c:bubble3D val="0"/>
            <c:spPr>
              <a:gradFill>
                <a:gsLst>
                  <a:gs pos="100000">
                    <a:schemeClr val="accent5">
                      <a:lumMod val="60000"/>
                      <a:lumOff val="40000"/>
                    </a:schemeClr>
                  </a:gs>
                  <a:gs pos="0">
                    <a:schemeClr val="accent5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AE5-43CF-961A-3492BAE938EF}"/>
              </c:ext>
            </c:extLst>
          </c:dPt>
          <c:dPt>
            <c:idx val="5"/>
            <c:bubble3D val="0"/>
            <c:spPr>
              <a:gradFill>
                <a:gsLst>
                  <a:gs pos="100000">
                    <a:schemeClr val="accent6">
                      <a:lumMod val="60000"/>
                      <a:lumOff val="40000"/>
                    </a:schemeClr>
                  </a:gs>
                  <a:gs pos="0">
                    <a:schemeClr val="accent6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8AE5-43CF-961A-3492BAE938EF}"/>
              </c:ext>
            </c:extLst>
          </c:dPt>
          <c:dPt>
            <c:idx val="6"/>
            <c:bubble3D val="0"/>
            <c:spPr>
              <a:gradFill>
                <a:gsLst>
                  <a:gs pos="100000">
                    <a:schemeClr val="accent1">
                      <a:lumMod val="60000"/>
                      <a:lumMod val="60000"/>
                      <a:lumOff val="40000"/>
                    </a:schemeClr>
                  </a:gs>
                  <a:gs pos="0">
                    <a:schemeClr val="accent1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8AE5-43CF-961A-3492BAE938EF}"/>
              </c:ext>
            </c:extLst>
          </c:dPt>
          <c:dPt>
            <c:idx val="7"/>
            <c:bubble3D val="0"/>
            <c:spPr>
              <a:gradFill>
                <a:gsLst>
                  <a:gs pos="100000">
                    <a:schemeClr val="accent2">
                      <a:lumMod val="60000"/>
                      <a:lumMod val="60000"/>
                      <a:lumOff val="40000"/>
                    </a:schemeClr>
                  </a:gs>
                  <a:gs pos="0">
                    <a:schemeClr val="accent2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8AE5-43CF-961A-3492BAE938EF}"/>
              </c:ext>
            </c:extLst>
          </c:dPt>
          <c:dPt>
            <c:idx val="8"/>
            <c:bubble3D val="0"/>
            <c:spPr>
              <a:gradFill>
                <a:gsLst>
                  <a:gs pos="100000">
                    <a:schemeClr val="accent3">
                      <a:lumMod val="60000"/>
                      <a:lumMod val="60000"/>
                      <a:lumOff val="40000"/>
                    </a:schemeClr>
                  </a:gs>
                  <a:gs pos="0">
                    <a:schemeClr val="accent3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8AE5-43CF-961A-3492BAE938E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'Mis 9'!$A$2:$A$10</c:f>
              <c:strCache>
                <c:ptCount val="9"/>
                <c:pt idx="0">
                  <c:v>AG</c:v>
                </c:pt>
                <c:pt idx="1">
                  <c:v>CL</c:v>
                </c:pt>
                <c:pt idx="2">
                  <c:v>CT</c:v>
                </c:pt>
                <c:pt idx="3">
                  <c:v>EN</c:v>
                </c:pt>
                <c:pt idx="4">
                  <c:v>ME</c:v>
                </c:pt>
                <c:pt idx="5">
                  <c:v>PA</c:v>
                </c:pt>
                <c:pt idx="6">
                  <c:v>RG</c:v>
                </c:pt>
                <c:pt idx="7">
                  <c:v>SR</c:v>
                </c:pt>
                <c:pt idx="8">
                  <c:v>TP</c:v>
                </c:pt>
              </c:strCache>
            </c:strRef>
          </c:cat>
          <c:val>
            <c:numRef>
              <c:f>'Mis 9'!$B$2:$B$10</c:f>
              <c:numCache>
                <c:formatCode>General</c:formatCode>
                <c:ptCount val="9"/>
                <c:pt idx="0">
                  <c:v>245</c:v>
                </c:pt>
                <c:pt idx="1">
                  <c:v>152</c:v>
                </c:pt>
                <c:pt idx="2">
                  <c:v>761</c:v>
                </c:pt>
                <c:pt idx="3">
                  <c:v>273</c:v>
                </c:pt>
                <c:pt idx="4">
                  <c:v>547</c:v>
                </c:pt>
                <c:pt idx="5">
                  <c:v>623</c:v>
                </c:pt>
                <c:pt idx="6">
                  <c:v>326</c:v>
                </c:pt>
                <c:pt idx="7">
                  <c:v>257</c:v>
                </c:pt>
                <c:pt idx="8">
                  <c:v>333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2-8AE5-43CF-961A-3492BAE938EF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9293022747156592"/>
          <c:y val="0.23114391951006125"/>
          <c:w val="9.8736439195100598E-2"/>
          <c:h val="0.6645636482939633"/>
        </c:manualLayout>
      </c:layout>
      <c:overlay val="0"/>
      <c:spPr>
        <a:solidFill>
          <a:schemeClr val="lt1">
            <a:alpha val="5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pattFill prst="dkDnDiag">
      <a:fgClr>
        <a:schemeClr val="lt1"/>
      </a:fgClr>
      <a:bgClr>
        <a:schemeClr val="dk1">
          <a:lumMod val="10000"/>
          <a:lumOff val="90000"/>
        </a:schemeClr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0" i="0" baseline="0" dirty="0" err="1">
                <a:effectLst/>
              </a:rPr>
              <a:t>Distribuzione</a:t>
            </a:r>
            <a:r>
              <a:rPr lang="en-US" sz="1800" b="0" i="0" baseline="0" dirty="0">
                <a:effectLst/>
              </a:rPr>
              <a:t> per </a:t>
            </a:r>
            <a:r>
              <a:rPr lang="en-US" sz="1800" b="0" i="0" baseline="0" dirty="0" err="1">
                <a:effectLst/>
              </a:rPr>
              <a:t>sesso</a:t>
            </a:r>
            <a:r>
              <a:rPr lang="en-US" sz="1800" b="0" i="0" baseline="0" dirty="0">
                <a:effectLst/>
              </a:rPr>
              <a:t> e </a:t>
            </a:r>
            <a:r>
              <a:rPr lang="en-US" sz="1800" b="0" i="0" baseline="0" dirty="0" err="1">
                <a:effectLst/>
              </a:rPr>
              <a:t>provincia</a:t>
            </a:r>
            <a:endParaRPr lang="it-IT" dirty="0">
              <a:effectLst/>
            </a:endParaRPr>
          </a:p>
        </c:rich>
      </c:tx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'Totale (2)'!$P$2</c:f>
              <c:strCache>
                <c:ptCount val="1"/>
                <c:pt idx="0">
                  <c:v>Maschi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'Totale (2)'!$A$3:$A$11</c:f>
              <c:strCache>
                <c:ptCount val="9"/>
                <c:pt idx="0">
                  <c:v>AG</c:v>
                </c:pt>
                <c:pt idx="1">
                  <c:v>CL</c:v>
                </c:pt>
                <c:pt idx="2">
                  <c:v>CT</c:v>
                </c:pt>
                <c:pt idx="3">
                  <c:v>EN</c:v>
                </c:pt>
                <c:pt idx="4">
                  <c:v>ME</c:v>
                </c:pt>
                <c:pt idx="5">
                  <c:v>PA</c:v>
                </c:pt>
                <c:pt idx="6">
                  <c:v>RG</c:v>
                </c:pt>
                <c:pt idx="7">
                  <c:v>SR</c:v>
                </c:pt>
                <c:pt idx="8">
                  <c:v>TP</c:v>
                </c:pt>
              </c:strCache>
            </c:strRef>
          </c:cat>
          <c:val>
            <c:numRef>
              <c:f>'Totale (2)'!$P$3:$P$11</c:f>
              <c:numCache>
                <c:formatCode>General</c:formatCode>
                <c:ptCount val="9"/>
                <c:pt idx="0">
                  <c:v>5215</c:v>
                </c:pt>
                <c:pt idx="1">
                  <c:v>2847</c:v>
                </c:pt>
                <c:pt idx="2">
                  <c:v>13766</c:v>
                </c:pt>
                <c:pt idx="3">
                  <c:v>3595</c:v>
                </c:pt>
                <c:pt idx="4">
                  <c:v>7699</c:v>
                </c:pt>
                <c:pt idx="5">
                  <c:v>13884</c:v>
                </c:pt>
                <c:pt idx="6">
                  <c:v>3561</c:v>
                </c:pt>
                <c:pt idx="7">
                  <c:v>4993</c:v>
                </c:pt>
                <c:pt idx="8">
                  <c:v>4492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9D3-4497-B6ED-8441478B19FD}"/>
            </c:ext>
          </c:extLst>
        </c:ser>
        <c:ser>
          <c:idx val="1"/>
          <c:order val="1"/>
          <c:tx>
            <c:strRef>
              <c:f>'Totale (2)'!$Q$2</c:f>
              <c:strCache>
                <c:ptCount val="1"/>
                <c:pt idx="0">
                  <c:v>Femmine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'Totale (2)'!$A$3:$A$11</c:f>
              <c:strCache>
                <c:ptCount val="9"/>
                <c:pt idx="0">
                  <c:v>AG</c:v>
                </c:pt>
                <c:pt idx="1">
                  <c:v>CL</c:v>
                </c:pt>
                <c:pt idx="2">
                  <c:v>CT</c:v>
                </c:pt>
                <c:pt idx="3">
                  <c:v>EN</c:v>
                </c:pt>
                <c:pt idx="4">
                  <c:v>ME</c:v>
                </c:pt>
                <c:pt idx="5">
                  <c:v>PA</c:v>
                </c:pt>
                <c:pt idx="6">
                  <c:v>RG</c:v>
                </c:pt>
                <c:pt idx="7">
                  <c:v>SR</c:v>
                </c:pt>
                <c:pt idx="8">
                  <c:v>TP</c:v>
                </c:pt>
              </c:strCache>
            </c:strRef>
          </c:cat>
          <c:val>
            <c:numRef>
              <c:f>'Totale (2)'!$Q$3:$Q$11</c:f>
              <c:numCache>
                <c:formatCode>General</c:formatCode>
                <c:ptCount val="9"/>
                <c:pt idx="0">
                  <c:v>5856</c:v>
                </c:pt>
                <c:pt idx="1">
                  <c:v>2909</c:v>
                </c:pt>
                <c:pt idx="2">
                  <c:v>14990</c:v>
                </c:pt>
                <c:pt idx="3">
                  <c:v>3749</c:v>
                </c:pt>
                <c:pt idx="4">
                  <c:v>8477</c:v>
                </c:pt>
                <c:pt idx="5">
                  <c:v>13786</c:v>
                </c:pt>
                <c:pt idx="6">
                  <c:v>4238</c:v>
                </c:pt>
                <c:pt idx="7">
                  <c:v>5685</c:v>
                </c:pt>
                <c:pt idx="8">
                  <c:v>5140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9D3-4497-B6ED-8441478B19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3970560"/>
        <c:axId val="133976448"/>
        <c:axId val="0"/>
      </c:bar3DChart>
      <c:catAx>
        <c:axId val="133970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33976448"/>
        <c:crosses val="autoZero"/>
        <c:auto val="1"/>
        <c:lblAlgn val="ctr"/>
        <c:lblOffset val="100"/>
        <c:noMultiLvlLbl val="0"/>
      </c:catAx>
      <c:valAx>
        <c:axId val="133976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339705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normalizeH="0" baseline="0">
                <a:solidFill>
                  <a:schemeClr val="dk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it-IT"/>
              <a:t>In certificazione / Impegnato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8890756632948971"/>
          <c:y val="0.13081309014574663"/>
          <c:w val="0.52946906917534187"/>
          <c:h val="0.72776433651680883"/>
        </c:manualLayout>
      </c:layout>
      <c:doughnutChart>
        <c:varyColors val="1"/>
        <c:ser>
          <c:idx val="0"/>
          <c:order val="0"/>
          <c:tx>
            <c:strRef>
              <c:f>Certificato!$C$2</c:f>
              <c:strCache>
                <c:ptCount val="1"/>
                <c:pt idx="0">
                  <c:v>Somme Impegnate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19E-45D5-8E65-F4DA7D38135D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19E-45D5-8E65-F4DA7D38135D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319E-45D5-8E65-F4DA7D38135D}"/>
              </c:ext>
            </c:extLst>
          </c:dPt>
          <c:dPt>
            <c:idx val="3"/>
            <c:bubble3D val="0"/>
            <c:spPr>
              <a:gradFill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19E-45D5-8E65-F4DA7D38135D}"/>
              </c:ext>
            </c:extLst>
          </c:dPt>
          <c:dPt>
            <c:idx val="4"/>
            <c:bubble3D val="0"/>
            <c:spPr>
              <a:gradFill>
                <a:gsLst>
                  <a:gs pos="100000">
                    <a:schemeClr val="accent5">
                      <a:lumMod val="60000"/>
                      <a:lumOff val="40000"/>
                    </a:schemeClr>
                  </a:gs>
                  <a:gs pos="0">
                    <a:schemeClr val="accent5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319E-45D5-8E65-F4DA7D38135D}"/>
              </c:ext>
            </c:extLst>
          </c:dPt>
          <c:dPt>
            <c:idx val="5"/>
            <c:bubble3D val="0"/>
            <c:spPr>
              <a:gradFill>
                <a:gsLst>
                  <a:gs pos="100000">
                    <a:schemeClr val="accent6">
                      <a:lumMod val="60000"/>
                      <a:lumOff val="40000"/>
                    </a:schemeClr>
                  </a:gs>
                  <a:gs pos="0">
                    <a:schemeClr val="accent6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319E-45D5-8E65-F4DA7D38135D}"/>
              </c:ext>
            </c:extLst>
          </c:dPt>
          <c:dPt>
            <c:idx val="6"/>
            <c:bubble3D val="0"/>
            <c:spPr>
              <a:gradFill>
                <a:gsLst>
                  <a:gs pos="100000">
                    <a:schemeClr val="accent1">
                      <a:lumMod val="60000"/>
                      <a:lumMod val="60000"/>
                      <a:lumOff val="40000"/>
                    </a:schemeClr>
                  </a:gs>
                  <a:gs pos="0">
                    <a:schemeClr val="accent1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319E-45D5-8E65-F4DA7D38135D}"/>
              </c:ext>
            </c:extLst>
          </c:dPt>
          <c:dPt>
            <c:idx val="7"/>
            <c:bubble3D val="0"/>
            <c:spPr>
              <a:gradFill>
                <a:gsLst>
                  <a:gs pos="100000">
                    <a:schemeClr val="accent2">
                      <a:lumMod val="60000"/>
                      <a:lumMod val="60000"/>
                      <a:lumOff val="40000"/>
                    </a:schemeClr>
                  </a:gs>
                  <a:gs pos="0">
                    <a:schemeClr val="accent2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319E-45D5-8E65-F4DA7D38135D}"/>
              </c:ext>
            </c:extLst>
          </c:dPt>
          <c:dPt>
            <c:idx val="8"/>
            <c:bubble3D val="0"/>
            <c:spPr>
              <a:gradFill>
                <a:gsLst>
                  <a:gs pos="100000">
                    <a:schemeClr val="accent3">
                      <a:lumMod val="60000"/>
                      <a:lumMod val="60000"/>
                      <a:lumOff val="40000"/>
                    </a:schemeClr>
                  </a:gs>
                  <a:gs pos="0">
                    <a:schemeClr val="accent3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319E-45D5-8E65-F4DA7D38135D}"/>
              </c:ext>
            </c:extLst>
          </c:dPt>
          <c:dPt>
            <c:idx val="9"/>
            <c:bubble3D val="0"/>
            <c:spPr>
              <a:gradFill>
                <a:gsLst>
                  <a:gs pos="100000">
                    <a:schemeClr val="accent4">
                      <a:lumMod val="60000"/>
                      <a:lumMod val="60000"/>
                      <a:lumOff val="40000"/>
                    </a:schemeClr>
                  </a:gs>
                  <a:gs pos="0">
                    <a:schemeClr val="accent4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319E-45D5-8E65-F4DA7D38135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Certificato!$B$3:$B$12</c:f>
              <c:strCache>
                <c:ptCount val="10"/>
                <c:pt idx="0">
                  <c:v>Misura 1B</c:v>
                </c:pt>
                <c:pt idx="1">
                  <c:v>Misura 1C</c:v>
                </c:pt>
                <c:pt idx="2">
                  <c:v>Misura 2A</c:v>
                </c:pt>
                <c:pt idx="3">
                  <c:v>Misura 2B</c:v>
                </c:pt>
                <c:pt idx="4">
                  <c:v>Misura 3</c:v>
                </c:pt>
                <c:pt idx="5">
                  <c:v>Misura 5</c:v>
                </c:pt>
                <c:pt idx="6">
                  <c:v>Misura 6</c:v>
                </c:pt>
                <c:pt idx="7">
                  <c:v>Misura 7.1</c:v>
                </c:pt>
                <c:pt idx="8">
                  <c:v>Misura 7.2</c:v>
                </c:pt>
                <c:pt idx="9">
                  <c:v>Misura 9</c:v>
                </c:pt>
              </c:strCache>
            </c:strRef>
          </c:cat>
          <c:val>
            <c:numRef>
              <c:f>Certificato!$C$3:$C$12</c:f>
              <c:numCache>
                <c:formatCode>_("€"* #,##0.00_);_("€"* \(#,##0.00\);_("€"* "-"??_);_(@_)</c:formatCode>
                <c:ptCount val="10"/>
                <c:pt idx="0">
                  <c:v>3948114</c:v>
                </c:pt>
                <c:pt idx="1">
                  <c:v>3413467</c:v>
                </c:pt>
                <c:pt idx="2">
                  <c:v>16873833.309999999</c:v>
                </c:pt>
                <c:pt idx="4">
                  <c:v>1457800</c:v>
                </c:pt>
                <c:pt idx="5">
                  <c:v>89961455.530000001</c:v>
                </c:pt>
                <c:pt idx="6">
                  <c:v>10500000</c:v>
                </c:pt>
                <c:pt idx="7">
                  <c:v>2394720</c:v>
                </c:pt>
                <c:pt idx="8">
                  <c:v>6000000</c:v>
                </c:pt>
                <c:pt idx="9">
                  <c:v>20000000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4-319E-45D5-8E65-F4DA7D38135D}"/>
            </c:ext>
          </c:extLst>
        </c:ser>
        <c:ser>
          <c:idx val="1"/>
          <c:order val="1"/>
          <c:tx>
            <c:strRef>
              <c:f>Certificato!$D$2</c:f>
              <c:strCache>
                <c:ptCount val="1"/>
                <c:pt idx="0">
                  <c:v>Somme Certificate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6-319E-45D5-8E65-F4DA7D38135D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8-319E-45D5-8E65-F4DA7D38135D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A-319E-45D5-8E65-F4DA7D38135D}"/>
              </c:ext>
            </c:extLst>
          </c:dPt>
          <c:dPt>
            <c:idx val="3"/>
            <c:bubble3D val="0"/>
            <c:spPr>
              <a:gradFill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C-319E-45D5-8E65-F4DA7D38135D}"/>
              </c:ext>
            </c:extLst>
          </c:dPt>
          <c:dPt>
            <c:idx val="4"/>
            <c:bubble3D val="0"/>
            <c:spPr>
              <a:gradFill>
                <a:gsLst>
                  <a:gs pos="100000">
                    <a:schemeClr val="accent5">
                      <a:lumMod val="60000"/>
                      <a:lumOff val="40000"/>
                    </a:schemeClr>
                  </a:gs>
                  <a:gs pos="0">
                    <a:schemeClr val="accent5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E-319E-45D5-8E65-F4DA7D38135D}"/>
              </c:ext>
            </c:extLst>
          </c:dPt>
          <c:dPt>
            <c:idx val="5"/>
            <c:bubble3D val="0"/>
            <c:spPr>
              <a:gradFill>
                <a:gsLst>
                  <a:gs pos="100000">
                    <a:schemeClr val="accent6">
                      <a:lumMod val="60000"/>
                      <a:lumOff val="40000"/>
                    </a:schemeClr>
                  </a:gs>
                  <a:gs pos="0">
                    <a:schemeClr val="accent6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0-319E-45D5-8E65-F4DA7D38135D}"/>
              </c:ext>
            </c:extLst>
          </c:dPt>
          <c:dPt>
            <c:idx val="6"/>
            <c:bubble3D val="0"/>
            <c:spPr>
              <a:gradFill>
                <a:gsLst>
                  <a:gs pos="100000">
                    <a:schemeClr val="accent1">
                      <a:lumMod val="60000"/>
                      <a:lumMod val="60000"/>
                      <a:lumOff val="40000"/>
                    </a:schemeClr>
                  </a:gs>
                  <a:gs pos="0">
                    <a:schemeClr val="accent1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2-319E-45D5-8E65-F4DA7D38135D}"/>
              </c:ext>
            </c:extLst>
          </c:dPt>
          <c:dPt>
            <c:idx val="7"/>
            <c:bubble3D val="0"/>
            <c:spPr>
              <a:gradFill>
                <a:gsLst>
                  <a:gs pos="100000">
                    <a:schemeClr val="accent2">
                      <a:lumMod val="60000"/>
                      <a:lumMod val="60000"/>
                      <a:lumOff val="40000"/>
                    </a:schemeClr>
                  </a:gs>
                  <a:gs pos="0">
                    <a:schemeClr val="accent2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4-319E-45D5-8E65-F4DA7D38135D}"/>
              </c:ext>
            </c:extLst>
          </c:dPt>
          <c:dPt>
            <c:idx val="8"/>
            <c:bubble3D val="0"/>
            <c:spPr>
              <a:gradFill>
                <a:gsLst>
                  <a:gs pos="100000">
                    <a:schemeClr val="accent3">
                      <a:lumMod val="60000"/>
                      <a:lumMod val="60000"/>
                      <a:lumOff val="40000"/>
                    </a:schemeClr>
                  </a:gs>
                  <a:gs pos="0">
                    <a:schemeClr val="accent3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6-319E-45D5-8E65-F4DA7D38135D}"/>
              </c:ext>
            </c:extLst>
          </c:dPt>
          <c:dPt>
            <c:idx val="9"/>
            <c:bubble3D val="0"/>
            <c:spPr>
              <a:gradFill>
                <a:gsLst>
                  <a:gs pos="100000">
                    <a:schemeClr val="accent4">
                      <a:lumMod val="60000"/>
                      <a:lumMod val="60000"/>
                      <a:lumOff val="40000"/>
                    </a:schemeClr>
                  </a:gs>
                  <a:gs pos="0">
                    <a:schemeClr val="accent4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8-319E-45D5-8E65-F4DA7D38135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Certificato!$B$3:$B$12</c:f>
              <c:strCache>
                <c:ptCount val="10"/>
                <c:pt idx="0">
                  <c:v>Misura 1B</c:v>
                </c:pt>
                <c:pt idx="1">
                  <c:v>Misura 1C</c:v>
                </c:pt>
                <c:pt idx="2">
                  <c:v>Misura 2A</c:v>
                </c:pt>
                <c:pt idx="3">
                  <c:v>Misura 2B</c:v>
                </c:pt>
                <c:pt idx="4">
                  <c:v>Misura 3</c:v>
                </c:pt>
                <c:pt idx="5">
                  <c:v>Misura 5</c:v>
                </c:pt>
                <c:pt idx="6">
                  <c:v>Misura 6</c:v>
                </c:pt>
                <c:pt idx="7">
                  <c:v>Misura 7.1</c:v>
                </c:pt>
                <c:pt idx="8">
                  <c:v>Misura 7.2</c:v>
                </c:pt>
                <c:pt idx="9">
                  <c:v>Misura 9</c:v>
                </c:pt>
              </c:strCache>
            </c:strRef>
          </c:cat>
          <c:val>
            <c:numRef>
              <c:f>Certificato!$D$3:$D$12</c:f>
              <c:numCache>
                <c:formatCode>_("€"* #,##0.00_);_("€"* \(#,##0.00\);_("€"* "-"??_);_(@_)</c:formatCode>
                <c:ptCount val="10"/>
                <c:pt idx="0">
                  <c:v>2181100</c:v>
                </c:pt>
                <c:pt idx="1">
                  <c:v>3413467</c:v>
                </c:pt>
                <c:pt idx="2" formatCode="_(* #,##0.00_);_(* \(#,##0.00\);_(* &quot;-&quot;??_);_(@_)">
                  <c:v>16623783.99</c:v>
                </c:pt>
                <c:pt idx="5" formatCode="_(* #,##0.00_);_(* \(#,##0.00\);_(* &quot;-&quot;??_);_(@_)">
                  <c:v>77121378.769999996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9-319E-45D5-8E65-F4DA7D38135D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alpha val="5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pattFill prst="dkDnDiag">
      <a:fgClr>
        <a:schemeClr val="lt1"/>
      </a:fgClr>
      <a:bgClr>
        <a:schemeClr val="dk1">
          <a:lumMod val="10000"/>
          <a:lumOff val="90000"/>
        </a:schemeClr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1">
    <c:autoUpdate val="0"/>
  </c:externalData>
  <c:userShapes r:id="rId2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it-IT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Totale!$B$1</c:f>
              <c:strCache>
                <c:ptCount val="1"/>
                <c:pt idx="0">
                  <c:v>Distribuzione per Provincia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4F2-433D-8309-C9D133AAE064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4F2-433D-8309-C9D133AAE064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24F2-433D-8309-C9D133AAE064}"/>
              </c:ext>
            </c:extLst>
          </c:dPt>
          <c:dPt>
            <c:idx val="3"/>
            <c:bubble3D val="0"/>
            <c:spPr>
              <a:gradFill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24F2-433D-8309-C9D133AAE064}"/>
              </c:ext>
            </c:extLst>
          </c:dPt>
          <c:dPt>
            <c:idx val="4"/>
            <c:bubble3D val="0"/>
            <c:spPr>
              <a:gradFill>
                <a:gsLst>
                  <a:gs pos="100000">
                    <a:schemeClr val="accent5">
                      <a:lumMod val="60000"/>
                      <a:lumOff val="40000"/>
                    </a:schemeClr>
                  </a:gs>
                  <a:gs pos="0">
                    <a:schemeClr val="accent5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24F2-433D-8309-C9D133AAE064}"/>
              </c:ext>
            </c:extLst>
          </c:dPt>
          <c:dPt>
            <c:idx val="5"/>
            <c:bubble3D val="0"/>
            <c:spPr>
              <a:gradFill>
                <a:gsLst>
                  <a:gs pos="100000">
                    <a:schemeClr val="accent6">
                      <a:lumMod val="60000"/>
                      <a:lumOff val="40000"/>
                    </a:schemeClr>
                  </a:gs>
                  <a:gs pos="0">
                    <a:schemeClr val="accent6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24F2-433D-8309-C9D133AAE064}"/>
              </c:ext>
            </c:extLst>
          </c:dPt>
          <c:dPt>
            <c:idx val="6"/>
            <c:bubble3D val="0"/>
            <c:spPr>
              <a:gradFill>
                <a:gsLst>
                  <a:gs pos="100000">
                    <a:schemeClr val="accent1">
                      <a:lumMod val="60000"/>
                      <a:lumMod val="60000"/>
                      <a:lumOff val="40000"/>
                    </a:schemeClr>
                  </a:gs>
                  <a:gs pos="0">
                    <a:schemeClr val="accent1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24F2-433D-8309-C9D133AAE064}"/>
              </c:ext>
            </c:extLst>
          </c:dPt>
          <c:dPt>
            <c:idx val="7"/>
            <c:bubble3D val="0"/>
            <c:spPr>
              <a:gradFill>
                <a:gsLst>
                  <a:gs pos="100000">
                    <a:schemeClr val="accent2">
                      <a:lumMod val="60000"/>
                      <a:lumMod val="60000"/>
                      <a:lumOff val="40000"/>
                    </a:schemeClr>
                  </a:gs>
                  <a:gs pos="0">
                    <a:schemeClr val="accent2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24F2-433D-8309-C9D133AAE064}"/>
              </c:ext>
            </c:extLst>
          </c:dPt>
          <c:dPt>
            <c:idx val="8"/>
            <c:bubble3D val="0"/>
            <c:spPr>
              <a:gradFill>
                <a:gsLst>
                  <a:gs pos="100000">
                    <a:schemeClr val="accent3">
                      <a:lumMod val="60000"/>
                      <a:lumMod val="60000"/>
                      <a:lumOff val="40000"/>
                    </a:schemeClr>
                  </a:gs>
                  <a:gs pos="0">
                    <a:schemeClr val="accent3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24F2-433D-8309-C9D133AAE06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Totale!$A$2:$A$10</c:f>
              <c:strCache>
                <c:ptCount val="9"/>
                <c:pt idx="0">
                  <c:v>AG</c:v>
                </c:pt>
                <c:pt idx="1">
                  <c:v>CL</c:v>
                </c:pt>
                <c:pt idx="2">
                  <c:v>CT</c:v>
                </c:pt>
                <c:pt idx="3">
                  <c:v>EN</c:v>
                </c:pt>
                <c:pt idx="4">
                  <c:v>ME</c:v>
                </c:pt>
                <c:pt idx="5">
                  <c:v>PA</c:v>
                </c:pt>
                <c:pt idx="6">
                  <c:v>RG</c:v>
                </c:pt>
                <c:pt idx="7">
                  <c:v>SR</c:v>
                </c:pt>
                <c:pt idx="8">
                  <c:v>TP</c:v>
                </c:pt>
              </c:strCache>
            </c:strRef>
          </c:cat>
          <c:val>
            <c:numRef>
              <c:f>Totale!$B$2:$B$10</c:f>
              <c:numCache>
                <c:formatCode>General</c:formatCode>
                <c:ptCount val="9"/>
                <c:pt idx="0">
                  <c:v>11069</c:v>
                </c:pt>
                <c:pt idx="1">
                  <c:v>5723</c:v>
                </c:pt>
                <c:pt idx="2">
                  <c:v>28756</c:v>
                </c:pt>
                <c:pt idx="3">
                  <c:v>7344</c:v>
                </c:pt>
                <c:pt idx="4">
                  <c:v>16165</c:v>
                </c:pt>
                <c:pt idx="5">
                  <c:v>27665</c:v>
                </c:pt>
                <c:pt idx="6">
                  <c:v>7787</c:v>
                </c:pt>
                <c:pt idx="7">
                  <c:v>10677</c:v>
                </c:pt>
                <c:pt idx="8">
                  <c:v>9627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2-24F2-433D-8309-C9D133AAE064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alpha val="5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pattFill prst="dkDnDiag">
      <a:fgClr>
        <a:schemeClr val="lt1"/>
      </a:fgClr>
      <a:bgClr>
        <a:schemeClr val="dk1">
          <a:lumMod val="10000"/>
          <a:lumOff val="90000"/>
        </a:schemeClr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Distribuzione per misura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'Totale (3)'!$A$6:$A$12</c:f>
              <c:strCache>
                <c:ptCount val="7"/>
                <c:pt idx="0">
                  <c:v>Misura 1</c:v>
                </c:pt>
                <c:pt idx="1">
                  <c:v>Misura 2</c:v>
                </c:pt>
                <c:pt idx="2">
                  <c:v>Misura 3</c:v>
                </c:pt>
                <c:pt idx="3">
                  <c:v>Misura 5</c:v>
                </c:pt>
                <c:pt idx="4">
                  <c:v>Misura 6</c:v>
                </c:pt>
                <c:pt idx="5">
                  <c:v>Misura 7.1</c:v>
                </c:pt>
                <c:pt idx="6">
                  <c:v>Misura 9</c:v>
                </c:pt>
              </c:strCache>
            </c:strRef>
          </c:cat>
          <c:val>
            <c:numRef>
              <c:f>'Totale (3)'!$D$6:$D$12</c:f>
              <c:numCache>
                <c:formatCode>General</c:formatCode>
                <c:ptCount val="7"/>
                <c:pt idx="0">
                  <c:v>69775</c:v>
                </c:pt>
                <c:pt idx="1">
                  <c:v>9468</c:v>
                </c:pt>
                <c:pt idx="2">
                  <c:v>814</c:v>
                </c:pt>
                <c:pt idx="3">
                  <c:v>39465</c:v>
                </c:pt>
                <c:pt idx="4">
                  <c:v>781</c:v>
                </c:pt>
                <c:pt idx="5">
                  <c:v>1026</c:v>
                </c:pt>
                <c:pt idx="6">
                  <c:v>3553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362-439B-B18C-1090BBCB51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49667200"/>
        <c:axId val="149709184"/>
        <c:axId val="0"/>
      </c:bar3DChart>
      <c:catAx>
        <c:axId val="1496672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49709184"/>
        <c:crosses val="autoZero"/>
        <c:auto val="1"/>
        <c:lblAlgn val="ctr"/>
        <c:lblOffset val="100"/>
        <c:noMultiLvlLbl val="0"/>
      </c:catAx>
      <c:valAx>
        <c:axId val="149709184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496672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Distribuzione per misura e sesso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'Totale (3)'!$B$5</c:f>
              <c:strCache>
                <c:ptCount val="1"/>
                <c:pt idx="0">
                  <c:v>Maschi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'Totale (3)'!$A$6:$A$12</c:f>
              <c:strCache>
                <c:ptCount val="7"/>
                <c:pt idx="0">
                  <c:v>Misura 1</c:v>
                </c:pt>
                <c:pt idx="1">
                  <c:v>Misura 2</c:v>
                </c:pt>
                <c:pt idx="2">
                  <c:v>Misura 3</c:v>
                </c:pt>
                <c:pt idx="3">
                  <c:v>Misura 5</c:v>
                </c:pt>
                <c:pt idx="4">
                  <c:v>Misura 6</c:v>
                </c:pt>
                <c:pt idx="5">
                  <c:v>Misura 7.1</c:v>
                </c:pt>
                <c:pt idx="6">
                  <c:v>Misura 9</c:v>
                </c:pt>
              </c:strCache>
            </c:strRef>
          </c:cat>
          <c:val>
            <c:numRef>
              <c:f>'Totale (3)'!$B$6:$B$12</c:f>
              <c:numCache>
                <c:formatCode>General</c:formatCode>
                <c:ptCount val="7"/>
                <c:pt idx="0">
                  <c:v>34517</c:v>
                </c:pt>
                <c:pt idx="1">
                  <c:v>3912</c:v>
                </c:pt>
                <c:pt idx="2">
                  <c:v>460</c:v>
                </c:pt>
                <c:pt idx="3">
                  <c:v>18600</c:v>
                </c:pt>
                <c:pt idx="4">
                  <c:v>299</c:v>
                </c:pt>
                <c:pt idx="5">
                  <c:v>566</c:v>
                </c:pt>
                <c:pt idx="6">
                  <c:v>1698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7C24-4E4A-9296-AB513463B3F2}"/>
            </c:ext>
          </c:extLst>
        </c:ser>
        <c:ser>
          <c:idx val="1"/>
          <c:order val="1"/>
          <c:tx>
            <c:strRef>
              <c:f>'Totale (3)'!$C$5</c:f>
              <c:strCache>
                <c:ptCount val="1"/>
                <c:pt idx="0">
                  <c:v>Femmine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'Totale (3)'!$A$6:$A$12</c:f>
              <c:strCache>
                <c:ptCount val="7"/>
                <c:pt idx="0">
                  <c:v>Misura 1</c:v>
                </c:pt>
                <c:pt idx="1">
                  <c:v>Misura 2</c:v>
                </c:pt>
                <c:pt idx="2">
                  <c:v>Misura 3</c:v>
                </c:pt>
                <c:pt idx="3">
                  <c:v>Misura 5</c:v>
                </c:pt>
                <c:pt idx="4">
                  <c:v>Misura 6</c:v>
                </c:pt>
                <c:pt idx="5">
                  <c:v>Misura 7.1</c:v>
                </c:pt>
                <c:pt idx="6">
                  <c:v>Misura 9</c:v>
                </c:pt>
              </c:strCache>
            </c:strRef>
          </c:cat>
          <c:val>
            <c:numRef>
              <c:f>'Totale (3)'!$C$6:$C$12</c:f>
              <c:numCache>
                <c:formatCode>General</c:formatCode>
                <c:ptCount val="7"/>
                <c:pt idx="0">
                  <c:v>35258</c:v>
                </c:pt>
                <c:pt idx="1">
                  <c:v>5556</c:v>
                </c:pt>
                <c:pt idx="2">
                  <c:v>354</c:v>
                </c:pt>
                <c:pt idx="3">
                  <c:v>20865</c:v>
                </c:pt>
                <c:pt idx="4">
                  <c:v>482</c:v>
                </c:pt>
                <c:pt idx="5">
                  <c:v>460</c:v>
                </c:pt>
                <c:pt idx="6">
                  <c:v>1855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7C24-4E4A-9296-AB513463B3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9747200"/>
        <c:axId val="149749120"/>
      </c:lineChart>
      <c:catAx>
        <c:axId val="1497472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49749120"/>
        <c:crosses val="autoZero"/>
        <c:auto val="1"/>
        <c:lblAlgn val="ctr"/>
        <c:lblOffset val="100"/>
        <c:noMultiLvlLbl val="0"/>
      </c:catAx>
      <c:valAx>
        <c:axId val="1497491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497472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it-IT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'Mis 1'!$D$1</c:f>
              <c:strCache>
                <c:ptCount val="1"/>
                <c:pt idx="0">
                  <c:v>Distribuzione per Provincia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CA8-4ED5-852D-88A9FD512597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CA8-4ED5-852D-88A9FD512597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7CA8-4ED5-852D-88A9FD512597}"/>
              </c:ext>
            </c:extLst>
          </c:dPt>
          <c:dPt>
            <c:idx val="3"/>
            <c:bubble3D val="0"/>
            <c:spPr>
              <a:gradFill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7CA8-4ED5-852D-88A9FD512597}"/>
              </c:ext>
            </c:extLst>
          </c:dPt>
          <c:dPt>
            <c:idx val="4"/>
            <c:bubble3D val="0"/>
            <c:spPr>
              <a:gradFill>
                <a:gsLst>
                  <a:gs pos="100000">
                    <a:schemeClr val="accent5">
                      <a:lumMod val="60000"/>
                      <a:lumOff val="40000"/>
                    </a:schemeClr>
                  </a:gs>
                  <a:gs pos="0">
                    <a:schemeClr val="accent5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7CA8-4ED5-852D-88A9FD512597}"/>
              </c:ext>
            </c:extLst>
          </c:dPt>
          <c:dPt>
            <c:idx val="5"/>
            <c:bubble3D val="0"/>
            <c:spPr>
              <a:gradFill>
                <a:gsLst>
                  <a:gs pos="100000">
                    <a:schemeClr val="accent6">
                      <a:lumMod val="60000"/>
                      <a:lumOff val="40000"/>
                    </a:schemeClr>
                  </a:gs>
                  <a:gs pos="0">
                    <a:schemeClr val="accent6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7CA8-4ED5-852D-88A9FD512597}"/>
              </c:ext>
            </c:extLst>
          </c:dPt>
          <c:dPt>
            <c:idx val="6"/>
            <c:bubble3D val="0"/>
            <c:spPr>
              <a:gradFill>
                <a:gsLst>
                  <a:gs pos="100000">
                    <a:schemeClr val="accent1">
                      <a:lumMod val="60000"/>
                      <a:lumMod val="60000"/>
                      <a:lumOff val="40000"/>
                    </a:schemeClr>
                  </a:gs>
                  <a:gs pos="0">
                    <a:schemeClr val="accent1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7CA8-4ED5-852D-88A9FD512597}"/>
              </c:ext>
            </c:extLst>
          </c:dPt>
          <c:dPt>
            <c:idx val="7"/>
            <c:bubble3D val="0"/>
            <c:spPr>
              <a:gradFill>
                <a:gsLst>
                  <a:gs pos="100000">
                    <a:schemeClr val="accent2">
                      <a:lumMod val="60000"/>
                      <a:lumMod val="60000"/>
                      <a:lumOff val="40000"/>
                    </a:schemeClr>
                  </a:gs>
                  <a:gs pos="0">
                    <a:schemeClr val="accent2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7CA8-4ED5-852D-88A9FD512597}"/>
              </c:ext>
            </c:extLst>
          </c:dPt>
          <c:dPt>
            <c:idx val="8"/>
            <c:bubble3D val="0"/>
            <c:spPr>
              <a:gradFill>
                <a:gsLst>
                  <a:gs pos="100000">
                    <a:schemeClr val="accent3">
                      <a:lumMod val="60000"/>
                      <a:lumMod val="60000"/>
                      <a:lumOff val="40000"/>
                    </a:schemeClr>
                  </a:gs>
                  <a:gs pos="0">
                    <a:schemeClr val="accent3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7CA8-4ED5-852D-88A9FD51259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'Mis 1'!$A$2:$A$10</c:f>
              <c:strCache>
                <c:ptCount val="9"/>
                <c:pt idx="0">
                  <c:v>AG</c:v>
                </c:pt>
                <c:pt idx="1">
                  <c:v>CL</c:v>
                </c:pt>
                <c:pt idx="2">
                  <c:v>CT</c:v>
                </c:pt>
                <c:pt idx="3">
                  <c:v>EN</c:v>
                </c:pt>
                <c:pt idx="4">
                  <c:v>ME</c:v>
                </c:pt>
                <c:pt idx="5">
                  <c:v>PA</c:v>
                </c:pt>
                <c:pt idx="6">
                  <c:v>RG</c:v>
                </c:pt>
                <c:pt idx="7">
                  <c:v>SR</c:v>
                </c:pt>
                <c:pt idx="8">
                  <c:v>TP</c:v>
                </c:pt>
              </c:strCache>
            </c:strRef>
          </c:cat>
          <c:val>
            <c:numRef>
              <c:f>'Mis 1'!$D$2:$D$10</c:f>
              <c:numCache>
                <c:formatCode>General</c:formatCode>
                <c:ptCount val="9"/>
                <c:pt idx="0">
                  <c:v>5275</c:v>
                </c:pt>
                <c:pt idx="1">
                  <c:v>2713</c:v>
                </c:pt>
                <c:pt idx="2">
                  <c:v>18646</c:v>
                </c:pt>
                <c:pt idx="3">
                  <c:v>3654</c:v>
                </c:pt>
                <c:pt idx="4">
                  <c:v>8344</c:v>
                </c:pt>
                <c:pt idx="5">
                  <c:v>15682</c:v>
                </c:pt>
                <c:pt idx="6">
                  <c:v>4494</c:v>
                </c:pt>
                <c:pt idx="7">
                  <c:v>6454</c:v>
                </c:pt>
                <c:pt idx="8">
                  <c:v>4513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2-7CA8-4ED5-852D-88A9FD512597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alpha val="5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pattFill prst="dkDnDiag">
      <a:fgClr>
        <a:schemeClr val="lt1"/>
      </a:fgClr>
      <a:bgClr>
        <a:schemeClr val="dk1">
          <a:lumMod val="10000"/>
          <a:lumOff val="90000"/>
        </a:schemeClr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0" i="0" baseline="0" dirty="0" err="1">
                <a:effectLst/>
              </a:rPr>
              <a:t>Distribuzione</a:t>
            </a:r>
            <a:r>
              <a:rPr lang="en-US" sz="1800" b="0" i="0" baseline="0" dirty="0">
                <a:effectLst/>
              </a:rPr>
              <a:t> per </a:t>
            </a:r>
            <a:r>
              <a:rPr lang="en-US" sz="1800" b="0" i="0" baseline="0" dirty="0" err="1">
                <a:effectLst/>
              </a:rPr>
              <a:t>sesso</a:t>
            </a:r>
            <a:r>
              <a:rPr lang="en-US" sz="1800" b="0" i="0" baseline="0" dirty="0">
                <a:effectLst/>
              </a:rPr>
              <a:t> e </a:t>
            </a:r>
            <a:r>
              <a:rPr lang="en-US" sz="1800" b="0" i="0" baseline="0" dirty="0" err="1">
                <a:effectLst/>
              </a:rPr>
              <a:t>provincia</a:t>
            </a:r>
            <a:endParaRPr lang="it-IT" dirty="0">
              <a:effectLst/>
            </a:endParaRPr>
          </a:p>
        </c:rich>
      </c:tx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'Mis 1'!$B$1</c:f>
              <c:strCache>
                <c:ptCount val="1"/>
                <c:pt idx="0">
                  <c:v>Maschi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'Mis 1'!$A$2:$A$10</c:f>
              <c:strCache>
                <c:ptCount val="9"/>
                <c:pt idx="0">
                  <c:v>AG</c:v>
                </c:pt>
                <c:pt idx="1">
                  <c:v>CL</c:v>
                </c:pt>
                <c:pt idx="2">
                  <c:v>CT</c:v>
                </c:pt>
                <c:pt idx="3">
                  <c:v>EN</c:v>
                </c:pt>
                <c:pt idx="4">
                  <c:v>ME</c:v>
                </c:pt>
                <c:pt idx="5">
                  <c:v>PA</c:v>
                </c:pt>
                <c:pt idx="6">
                  <c:v>RG</c:v>
                </c:pt>
                <c:pt idx="7">
                  <c:v>SR</c:v>
                </c:pt>
                <c:pt idx="8">
                  <c:v>TP</c:v>
                </c:pt>
              </c:strCache>
            </c:strRef>
          </c:cat>
          <c:val>
            <c:numRef>
              <c:f>'Mis 1'!$B$2:$B$10</c:f>
              <c:numCache>
                <c:formatCode>General</c:formatCode>
                <c:ptCount val="9"/>
                <c:pt idx="0">
                  <c:v>2580</c:v>
                </c:pt>
                <c:pt idx="1">
                  <c:v>1407</c:v>
                </c:pt>
                <c:pt idx="2">
                  <c:v>9156</c:v>
                </c:pt>
                <c:pt idx="3">
                  <c:v>1810</c:v>
                </c:pt>
                <c:pt idx="4">
                  <c:v>4125</c:v>
                </c:pt>
                <c:pt idx="5">
                  <c:v>8211</c:v>
                </c:pt>
                <c:pt idx="6">
                  <c:v>2022</c:v>
                </c:pt>
                <c:pt idx="7">
                  <c:v>3096</c:v>
                </c:pt>
                <c:pt idx="8">
                  <c:v>2110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CE9-487E-B07C-53F0AC734A0C}"/>
            </c:ext>
          </c:extLst>
        </c:ser>
        <c:ser>
          <c:idx val="1"/>
          <c:order val="1"/>
          <c:tx>
            <c:strRef>
              <c:f>'Mis 1'!$C$1</c:f>
              <c:strCache>
                <c:ptCount val="1"/>
                <c:pt idx="0">
                  <c:v>Femmine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'Mis 1'!$A$2:$A$10</c:f>
              <c:strCache>
                <c:ptCount val="9"/>
                <c:pt idx="0">
                  <c:v>AG</c:v>
                </c:pt>
                <c:pt idx="1">
                  <c:v>CL</c:v>
                </c:pt>
                <c:pt idx="2">
                  <c:v>CT</c:v>
                </c:pt>
                <c:pt idx="3">
                  <c:v>EN</c:v>
                </c:pt>
                <c:pt idx="4">
                  <c:v>ME</c:v>
                </c:pt>
                <c:pt idx="5">
                  <c:v>PA</c:v>
                </c:pt>
                <c:pt idx="6">
                  <c:v>RG</c:v>
                </c:pt>
                <c:pt idx="7">
                  <c:v>SR</c:v>
                </c:pt>
                <c:pt idx="8">
                  <c:v>TP</c:v>
                </c:pt>
              </c:strCache>
            </c:strRef>
          </c:cat>
          <c:val>
            <c:numRef>
              <c:f>'Mis 1'!$C$2:$C$10</c:f>
              <c:numCache>
                <c:formatCode>General</c:formatCode>
                <c:ptCount val="9"/>
                <c:pt idx="0">
                  <c:v>2695</c:v>
                </c:pt>
                <c:pt idx="1">
                  <c:v>1306</c:v>
                </c:pt>
                <c:pt idx="2">
                  <c:v>9490</c:v>
                </c:pt>
                <c:pt idx="3">
                  <c:v>1844</c:v>
                </c:pt>
                <c:pt idx="4">
                  <c:v>4219</c:v>
                </c:pt>
                <c:pt idx="5">
                  <c:v>7471</c:v>
                </c:pt>
                <c:pt idx="6">
                  <c:v>2472</c:v>
                </c:pt>
                <c:pt idx="7">
                  <c:v>3358</c:v>
                </c:pt>
                <c:pt idx="8">
                  <c:v>2403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CE9-487E-B07C-53F0AC734A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4416256"/>
        <c:axId val="134417792"/>
        <c:axId val="0"/>
      </c:bar3DChart>
      <c:catAx>
        <c:axId val="134416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34417792"/>
        <c:crosses val="autoZero"/>
        <c:auto val="1"/>
        <c:lblAlgn val="ctr"/>
        <c:lblOffset val="100"/>
        <c:noMultiLvlLbl val="0"/>
      </c:catAx>
      <c:valAx>
        <c:axId val="1344177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344162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sz="1800" b="0" i="0" baseline="0" dirty="0" err="1">
                <a:effectLst/>
              </a:rPr>
              <a:t>Distribuzione</a:t>
            </a:r>
            <a:r>
              <a:rPr lang="en-US" sz="1800" b="0" i="0" baseline="0" dirty="0">
                <a:effectLst/>
              </a:rPr>
              <a:t> per </a:t>
            </a:r>
            <a:r>
              <a:rPr lang="en-US" sz="1800" b="0" i="0" baseline="0" dirty="0" err="1">
                <a:effectLst/>
              </a:rPr>
              <a:t>sesso</a:t>
            </a:r>
            <a:r>
              <a:rPr lang="en-US" sz="1800" b="0" i="0" baseline="0" dirty="0">
                <a:effectLst/>
              </a:rPr>
              <a:t> e </a:t>
            </a:r>
            <a:r>
              <a:rPr lang="en-US" sz="1800" b="0" i="0" baseline="0" dirty="0" err="1">
                <a:effectLst/>
              </a:rPr>
              <a:t>provincia</a:t>
            </a:r>
            <a:endParaRPr lang="it-IT" dirty="0">
              <a:effectLst/>
            </a:endParaRPr>
          </a:p>
        </c:rich>
      </c:tx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'Mis 2'!$B$1</c:f>
              <c:strCache>
                <c:ptCount val="1"/>
                <c:pt idx="0">
                  <c:v>Maschi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'Mis 2'!$A$2:$A$10</c:f>
              <c:strCache>
                <c:ptCount val="9"/>
                <c:pt idx="0">
                  <c:v>AG</c:v>
                </c:pt>
                <c:pt idx="1">
                  <c:v>CL</c:v>
                </c:pt>
                <c:pt idx="2">
                  <c:v>CT</c:v>
                </c:pt>
                <c:pt idx="3">
                  <c:v>EN</c:v>
                </c:pt>
                <c:pt idx="4">
                  <c:v>ME</c:v>
                </c:pt>
                <c:pt idx="5">
                  <c:v>PA</c:v>
                </c:pt>
                <c:pt idx="6">
                  <c:v>RG</c:v>
                </c:pt>
                <c:pt idx="7">
                  <c:v>SR</c:v>
                </c:pt>
                <c:pt idx="8">
                  <c:v>TP</c:v>
                </c:pt>
              </c:strCache>
            </c:strRef>
          </c:cat>
          <c:val>
            <c:numRef>
              <c:f>'Mis 2'!$B$2:$B$10</c:f>
              <c:numCache>
                <c:formatCode>General</c:formatCode>
                <c:ptCount val="9"/>
                <c:pt idx="0">
                  <c:v>274</c:v>
                </c:pt>
                <c:pt idx="1">
                  <c:v>156</c:v>
                </c:pt>
                <c:pt idx="2">
                  <c:v>797</c:v>
                </c:pt>
                <c:pt idx="3">
                  <c:v>459</c:v>
                </c:pt>
                <c:pt idx="4">
                  <c:v>686</c:v>
                </c:pt>
                <c:pt idx="5">
                  <c:v>918</c:v>
                </c:pt>
                <c:pt idx="6">
                  <c:v>81</c:v>
                </c:pt>
                <c:pt idx="7">
                  <c:v>182</c:v>
                </c:pt>
                <c:pt idx="8">
                  <c:v>359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049-4B5B-B5E8-9D115BA24146}"/>
            </c:ext>
          </c:extLst>
        </c:ser>
        <c:ser>
          <c:idx val="1"/>
          <c:order val="1"/>
          <c:tx>
            <c:strRef>
              <c:f>'Mis 2'!$C$1</c:f>
              <c:strCache>
                <c:ptCount val="1"/>
                <c:pt idx="0">
                  <c:v>Femmine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'Mis 2'!$A$2:$A$10</c:f>
              <c:strCache>
                <c:ptCount val="9"/>
                <c:pt idx="0">
                  <c:v>AG</c:v>
                </c:pt>
                <c:pt idx="1">
                  <c:v>CL</c:v>
                </c:pt>
                <c:pt idx="2">
                  <c:v>CT</c:v>
                </c:pt>
                <c:pt idx="3">
                  <c:v>EN</c:v>
                </c:pt>
                <c:pt idx="4">
                  <c:v>ME</c:v>
                </c:pt>
                <c:pt idx="5">
                  <c:v>PA</c:v>
                </c:pt>
                <c:pt idx="6">
                  <c:v>RG</c:v>
                </c:pt>
                <c:pt idx="7">
                  <c:v>SR</c:v>
                </c:pt>
                <c:pt idx="8">
                  <c:v>TP</c:v>
                </c:pt>
              </c:strCache>
            </c:strRef>
          </c:cat>
          <c:val>
            <c:numRef>
              <c:f>'Mis 2'!$C$2:$C$10</c:f>
              <c:numCache>
                <c:formatCode>General</c:formatCode>
                <c:ptCount val="9"/>
                <c:pt idx="0">
                  <c:v>528</c:v>
                </c:pt>
                <c:pt idx="1">
                  <c:v>262</c:v>
                </c:pt>
                <c:pt idx="2">
                  <c:v>1108</c:v>
                </c:pt>
                <c:pt idx="3">
                  <c:v>659</c:v>
                </c:pt>
                <c:pt idx="4">
                  <c:v>1086</c:v>
                </c:pt>
                <c:pt idx="5">
                  <c:v>1260</c:v>
                </c:pt>
                <c:pt idx="6">
                  <c:v>103</c:v>
                </c:pt>
                <c:pt idx="7">
                  <c:v>257</c:v>
                </c:pt>
                <c:pt idx="8">
                  <c:v>293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049-4B5B-B5E8-9D115BA241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4496256"/>
        <c:axId val="134497792"/>
        <c:axId val="0"/>
      </c:bar3DChart>
      <c:catAx>
        <c:axId val="134496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34497792"/>
        <c:crosses val="autoZero"/>
        <c:auto val="1"/>
        <c:lblAlgn val="ctr"/>
        <c:lblOffset val="100"/>
        <c:noMultiLvlLbl val="0"/>
      </c:catAx>
      <c:valAx>
        <c:axId val="1344977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344962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it-IT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'Mis 2'!$E$1</c:f>
              <c:strCache>
                <c:ptCount val="1"/>
                <c:pt idx="0">
                  <c:v>Ripartizione per Provincia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888-476E-8C86-AE9650133610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888-476E-8C86-AE9650133610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888-476E-8C86-AE9650133610}"/>
              </c:ext>
            </c:extLst>
          </c:dPt>
          <c:dPt>
            <c:idx val="3"/>
            <c:bubble3D val="0"/>
            <c:spPr>
              <a:gradFill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888-476E-8C86-AE9650133610}"/>
              </c:ext>
            </c:extLst>
          </c:dPt>
          <c:dPt>
            <c:idx val="4"/>
            <c:bubble3D val="0"/>
            <c:spPr>
              <a:gradFill>
                <a:gsLst>
                  <a:gs pos="100000">
                    <a:schemeClr val="accent5">
                      <a:lumMod val="60000"/>
                      <a:lumOff val="40000"/>
                    </a:schemeClr>
                  </a:gs>
                  <a:gs pos="0">
                    <a:schemeClr val="accent5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888-476E-8C86-AE9650133610}"/>
              </c:ext>
            </c:extLst>
          </c:dPt>
          <c:dPt>
            <c:idx val="5"/>
            <c:bubble3D val="0"/>
            <c:spPr>
              <a:gradFill>
                <a:gsLst>
                  <a:gs pos="100000">
                    <a:schemeClr val="accent6">
                      <a:lumMod val="60000"/>
                      <a:lumOff val="40000"/>
                    </a:schemeClr>
                  </a:gs>
                  <a:gs pos="0">
                    <a:schemeClr val="accent6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8888-476E-8C86-AE9650133610}"/>
              </c:ext>
            </c:extLst>
          </c:dPt>
          <c:dPt>
            <c:idx val="6"/>
            <c:bubble3D val="0"/>
            <c:spPr>
              <a:gradFill>
                <a:gsLst>
                  <a:gs pos="100000">
                    <a:schemeClr val="accent1">
                      <a:lumMod val="60000"/>
                      <a:lumMod val="60000"/>
                      <a:lumOff val="40000"/>
                    </a:schemeClr>
                  </a:gs>
                  <a:gs pos="0">
                    <a:schemeClr val="accent1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8888-476E-8C86-AE9650133610}"/>
              </c:ext>
            </c:extLst>
          </c:dPt>
          <c:dPt>
            <c:idx val="7"/>
            <c:bubble3D val="0"/>
            <c:spPr>
              <a:gradFill>
                <a:gsLst>
                  <a:gs pos="100000">
                    <a:schemeClr val="accent2">
                      <a:lumMod val="60000"/>
                      <a:lumMod val="60000"/>
                      <a:lumOff val="40000"/>
                    </a:schemeClr>
                  </a:gs>
                  <a:gs pos="0">
                    <a:schemeClr val="accent2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8888-476E-8C86-AE9650133610}"/>
              </c:ext>
            </c:extLst>
          </c:dPt>
          <c:dPt>
            <c:idx val="8"/>
            <c:bubble3D val="0"/>
            <c:spPr>
              <a:gradFill>
                <a:gsLst>
                  <a:gs pos="100000">
                    <a:schemeClr val="accent3">
                      <a:lumMod val="60000"/>
                      <a:lumMod val="60000"/>
                      <a:lumOff val="40000"/>
                    </a:schemeClr>
                  </a:gs>
                  <a:gs pos="0">
                    <a:schemeClr val="accent3">
                      <a:lumMod val="60000"/>
                    </a:schemeClr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8888-476E-8C86-AE965013361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'Mis 2'!$A$2:$A$10</c:f>
              <c:strCache>
                <c:ptCount val="9"/>
                <c:pt idx="0">
                  <c:v>AG</c:v>
                </c:pt>
                <c:pt idx="1">
                  <c:v>CL</c:v>
                </c:pt>
                <c:pt idx="2">
                  <c:v>CT</c:v>
                </c:pt>
                <c:pt idx="3">
                  <c:v>EN</c:v>
                </c:pt>
                <c:pt idx="4">
                  <c:v>ME</c:v>
                </c:pt>
                <c:pt idx="5">
                  <c:v>PA</c:v>
                </c:pt>
                <c:pt idx="6">
                  <c:v>RG</c:v>
                </c:pt>
                <c:pt idx="7">
                  <c:v>SR</c:v>
                </c:pt>
                <c:pt idx="8">
                  <c:v>TP</c:v>
                </c:pt>
              </c:strCache>
            </c:strRef>
          </c:cat>
          <c:val>
            <c:numRef>
              <c:f>'Mis 2'!$D$2:$D$10</c:f>
              <c:numCache>
                <c:formatCode>General</c:formatCode>
                <c:ptCount val="9"/>
                <c:pt idx="0">
                  <c:v>802</c:v>
                </c:pt>
                <c:pt idx="1">
                  <c:v>418</c:v>
                </c:pt>
                <c:pt idx="2">
                  <c:v>1905</c:v>
                </c:pt>
                <c:pt idx="3">
                  <c:v>1118</c:v>
                </c:pt>
                <c:pt idx="4">
                  <c:v>1772</c:v>
                </c:pt>
                <c:pt idx="5">
                  <c:v>2178</c:v>
                </c:pt>
                <c:pt idx="6">
                  <c:v>184</c:v>
                </c:pt>
                <c:pt idx="7">
                  <c:v>439</c:v>
                </c:pt>
                <c:pt idx="8">
                  <c:v>652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2-8888-476E-8C86-AE9650133610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alpha val="5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pattFill prst="dkDnDiag">
      <a:fgClr>
        <a:schemeClr val="lt1"/>
      </a:fgClr>
      <a:bgClr>
        <a:schemeClr val="dk1">
          <a:lumMod val="10000"/>
          <a:lumOff val="90000"/>
        </a:schemeClr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0" i="0" baseline="0" dirty="0" err="1">
                <a:effectLst/>
              </a:rPr>
              <a:t>Distribuzione</a:t>
            </a:r>
            <a:r>
              <a:rPr lang="en-US" sz="1800" b="0" i="0" baseline="0" dirty="0">
                <a:effectLst/>
              </a:rPr>
              <a:t> per </a:t>
            </a:r>
            <a:r>
              <a:rPr lang="en-US" sz="1800" b="0" i="0" baseline="0" dirty="0" err="1">
                <a:effectLst/>
              </a:rPr>
              <a:t>sesso</a:t>
            </a:r>
            <a:r>
              <a:rPr lang="en-US" sz="1800" b="0" i="0" baseline="0" dirty="0">
                <a:effectLst/>
              </a:rPr>
              <a:t> e </a:t>
            </a:r>
            <a:r>
              <a:rPr lang="en-US" sz="1800" b="0" i="0" baseline="0" dirty="0" err="1">
                <a:effectLst/>
              </a:rPr>
              <a:t>provincia</a:t>
            </a:r>
            <a:endParaRPr lang="it-IT" dirty="0">
              <a:effectLst/>
            </a:endParaRPr>
          </a:p>
        </c:rich>
      </c:tx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'Mis 3'!$B$1</c:f>
              <c:strCache>
                <c:ptCount val="1"/>
                <c:pt idx="0">
                  <c:v>Maschi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'Mis 3'!$A$2:$A$10</c:f>
              <c:strCache>
                <c:ptCount val="9"/>
                <c:pt idx="0">
                  <c:v>AG</c:v>
                </c:pt>
                <c:pt idx="1">
                  <c:v>CL</c:v>
                </c:pt>
                <c:pt idx="2">
                  <c:v>CT</c:v>
                </c:pt>
                <c:pt idx="3">
                  <c:v>EN</c:v>
                </c:pt>
                <c:pt idx="4">
                  <c:v>ME</c:v>
                </c:pt>
                <c:pt idx="5">
                  <c:v>PA</c:v>
                </c:pt>
                <c:pt idx="6">
                  <c:v>RG</c:v>
                </c:pt>
                <c:pt idx="7">
                  <c:v>SR</c:v>
                </c:pt>
                <c:pt idx="8">
                  <c:v>TP</c:v>
                </c:pt>
              </c:strCache>
            </c:strRef>
          </c:cat>
          <c:val>
            <c:numRef>
              <c:f>'Mis 3'!$B$2:$B$10</c:f>
              <c:numCache>
                <c:formatCode>General</c:formatCode>
                <c:ptCount val="9"/>
                <c:pt idx="0">
                  <c:v>32</c:v>
                </c:pt>
                <c:pt idx="1">
                  <c:v>27</c:v>
                </c:pt>
                <c:pt idx="2">
                  <c:v>50</c:v>
                </c:pt>
                <c:pt idx="3">
                  <c:v>29</c:v>
                </c:pt>
                <c:pt idx="4">
                  <c:v>178</c:v>
                </c:pt>
                <c:pt idx="5">
                  <c:v>88</c:v>
                </c:pt>
                <c:pt idx="6">
                  <c:v>3</c:v>
                </c:pt>
                <c:pt idx="7">
                  <c:v>10</c:v>
                </c:pt>
                <c:pt idx="8">
                  <c:v>43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1EB-4966-838C-C51BB76DD53C}"/>
            </c:ext>
          </c:extLst>
        </c:ser>
        <c:ser>
          <c:idx val="1"/>
          <c:order val="1"/>
          <c:tx>
            <c:strRef>
              <c:f>'Mis 3'!$C$1</c:f>
              <c:strCache>
                <c:ptCount val="1"/>
                <c:pt idx="0">
                  <c:v>Femmine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'Mis 3'!$A$2:$A$10</c:f>
              <c:strCache>
                <c:ptCount val="9"/>
                <c:pt idx="0">
                  <c:v>AG</c:v>
                </c:pt>
                <c:pt idx="1">
                  <c:v>CL</c:v>
                </c:pt>
                <c:pt idx="2">
                  <c:v>CT</c:v>
                </c:pt>
                <c:pt idx="3">
                  <c:v>EN</c:v>
                </c:pt>
                <c:pt idx="4">
                  <c:v>ME</c:v>
                </c:pt>
                <c:pt idx="5">
                  <c:v>PA</c:v>
                </c:pt>
                <c:pt idx="6">
                  <c:v>RG</c:v>
                </c:pt>
                <c:pt idx="7">
                  <c:v>SR</c:v>
                </c:pt>
                <c:pt idx="8">
                  <c:v>TP</c:v>
                </c:pt>
              </c:strCache>
            </c:strRef>
          </c:cat>
          <c:val>
            <c:numRef>
              <c:f>'Mis 3'!$C$2:$C$10</c:f>
              <c:numCache>
                <c:formatCode>General</c:formatCode>
                <c:ptCount val="9"/>
                <c:pt idx="0">
                  <c:v>30</c:v>
                </c:pt>
                <c:pt idx="1">
                  <c:v>30</c:v>
                </c:pt>
                <c:pt idx="2">
                  <c:v>43</c:v>
                </c:pt>
                <c:pt idx="3">
                  <c:v>16</c:v>
                </c:pt>
                <c:pt idx="4">
                  <c:v>151</c:v>
                </c:pt>
                <c:pt idx="5">
                  <c:v>47</c:v>
                </c:pt>
                <c:pt idx="6">
                  <c:v>11</c:v>
                </c:pt>
                <c:pt idx="7">
                  <c:v>7</c:v>
                </c:pt>
                <c:pt idx="8">
                  <c:v>19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1EB-4966-838C-C51BB76DD5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4623616"/>
        <c:axId val="134625152"/>
        <c:axId val="0"/>
      </c:bar3DChart>
      <c:catAx>
        <c:axId val="1346236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34625152"/>
        <c:crosses val="autoZero"/>
        <c:auto val="1"/>
        <c:lblAlgn val="ctr"/>
        <c:lblOffset val="100"/>
        <c:noMultiLvlLbl val="0"/>
      </c:catAx>
      <c:valAx>
        <c:axId val="1346251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346236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6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8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1600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56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8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1600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56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8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1600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56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8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1600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5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56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8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1600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7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56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8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1600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9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6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8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1600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0.xml><?xml version="1.0" encoding="utf-8"?>
<cs:chartStyle xmlns:cs="http://schemas.microsoft.com/office/drawing/2012/chartStyle" xmlns:a="http://schemas.openxmlformats.org/drawingml/2006/main" id="256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8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1600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6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8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1600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6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8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1600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F6D9C0-5963-4EA4-B89D-1D3F221391F4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6FB01802-E928-4681-BC31-5BF2C75E353F}">
      <dgm:prSet phldrT="[Testo]" custT="1"/>
      <dgm:spPr>
        <a:solidFill>
          <a:schemeClr val="accent5">
            <a:lumMod val="50000"/>
          </a:schemeClr>
        </a:solidFill>
        <a:ln>
          <a:solidFill>
            <a:srgbClr val="CCCC00">
              <a:alpha val="90000"/>
            </a:srgbClr>
          </a:solidFill>
        </a:ln>
      </dgm:spPr>
      <dgm:t>
        <a:bodyPr/>
        <a:lstStyle/>
        <a:p>
          <a:r>
            <a:rPr lang="it-IT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‘‘Prime indicazioni operative per l’attuazione delle misure 1-A e 1-B ad uso degli operatori dei Centri per </a:t>
          </a:r>
          <a:r>
            <a:rPr lang="it-IT" sz="18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l’impiego’</a:t>
          </a:r>
          <a:r>
            <a:rPr lang="it-IT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’</a:t>
          </a:r>
          <a:endParaRPr lang="it-IT" sz="1800" dirty="0"/>
        </a:p>
      </dgm:t>
    </dgm:pt>
    <dgm:pt modelId="{6FDE4C0E-6A9D-4327-BC06-F57F45FBE3F8}" type="parTrans" cxnId="{FAF99846-2732-4EFA-83A0-44C8F128DBE6}">
      <dgm:prSet/>
      <dgm:spPr/>
      <dgm:t>
        <a:bodyPr/>
        <a:lstStyle/>
        <a:p>
          <a:endParaRPr lang="it-IT"/>
        </a:p>
      </dgm:t>
    </dgm:pt>
    <dgm:pt modelId="{8E0C6DDD-25DB-4453-BCE5-CE5E8C212202}" type="sibTrans" cxnId="{FAF99846-2732-4EFA-83A0-44C8F128DBE6}">
      <dgm:prSet/>
      <dgm:spPr/>
      <dgm:t>
        <a:bodyPr/>
        <a:lstStyle/>
        <a:p>
          <a:endParaRPr lang="it-IT"/>
        </a:p>
      </dgm:t>
    </dgm:pt>
    <dgm:pt modelId="{73D37EC8-7F1A-4F45-8CC7-85DC7015335A}">
      <dgm:prSet phldrT="[Testo]" custT="1"/>
      <dgm:spPr>
        <a:solidFill>
          <a:srgbClr val="00B050"/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Avvio fase adesioni e presa in carico</a:t>
          </a:r>
        </a:p>
      </dgm:t>
    </dgm:pt>
    <dgm:pt modelId="{8C2CACD3-53AA-4A99-8223-BAF8A54760E9}" type="parTrans" cxnId="{5CCE8701-1231-45FB-90D2-D759D85F7200}">
      <dgm:prSet/>
      <dgm:spPr/>
      <dgm:t>
        <a:bodyPr/>
        <a:lstStyle/>
        <a:p>
          <a:endParaRPr lang="it-IT"/>
        </a:p>
      </dgm:t>
    </dgm:pt>
    <dgm:pt modelId="{525FDD13-527C-4674-8E07-7870CFB2DDC7}" type="sibTrans" cxnId="{5CCE8701-1231-45FB-90D2-D759D85F7200}">
      <dgm:prSet/>
      <dgm:spPr/>
      <dgm:t>
        <a:bodyPr/>
        <a:lstStyle/>
        <a:p>
          <a:endParaRPr lang="it-IT"/>
        </a:p>
      </dgm:t>
    </dgm:pt>
    <dgm:pt modelId="{9B46F98C-A57F-45C5-8D94-26F61F22EB1A}">
      <dgm:prSet phldrT="[Testo]" custT="1"/>
      <dgm:spPr>
        <a:solidFill>
          <a:srgbClr val="DFDA00"/>
        </a:solidFill>
      </dgm:spPr>
      <dgm:t>
        <a:bodyPr/>
        <a:lstStyle/>
        <a:p>
          <a:r>
            <a:rPr lang="it-IT" sz="1800" b="1" dirty="0" smtClean="0">
              <a:solidFill>
                <a:schemeClr val="accent1">
                  <a:lumMod val="50000"/>
                </a:schemeClr>
              </a:solidFill>
              <a:effectLst/>
            </a:rPr>
            <a:t>Pubblicazione avvisi relativi alle misure: </a:t>
          </a:r>
        </a:p>
      </dgm:t>
    </dgm:pt>
    <dgm:pt modelId="{6ACA3CAD-B72B-4DB6-8A96-EAE35D64964C}" type="parTrans" cxnId="{630B35B3-038A-4A03-9443-D6D1C7A6FBCF}">
      <dgm:prSet/>
      <dgm:spPr/>
      <dgm:t>
        <a:bodyPr/>
        <a:lstStyle/>
        <a:p>
          <a:endParaRPr lang="it-IT"/>
        </a:p>
      </dgm:t>
    </dgm:pt>
    <dgm:pt modelId="{EA050CBE-807E-4505-934D-2BF86D5E2784}" type="sibTrans" cxnId="{630B35B3-038A-4A03-9443-D6D1C7A6FBCF}">
      <dgm:prSet/>
      <dgm:spPr/>
      <dgm:t>
        <a:bodyPr/>
        <a:lstStyle/>
        <a:p>
          <a:endParaRPr lang="it-IT"/>
        </a:p>
      </dgm:t>
    </dgm:pt>
    <dgm:pt modelId="{73745799-BD94-4DE5-AFA2-2F4872ECE47D}">
      <dgm:prSet custT="1"/>
      <dgm:spPr>
        <a:solidFill>
          <a:srgbClr val="92D050">
            <a:alpha val="90000"/>
          </a:srgbClr>
        </a:solidFill>
      </dgm:spPr>
      <dgm:t>
        <a:bodyPr/>
        <a:lstStyle/>
        <a:p>
          <a:r>
            <a:rPr lang="it-IT" sz="1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AVVISI: parere di conformità ANPAL</a:t>
          </a:r>
          <a:endParaRPr lang="it-IT" sz="18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B9AA764-E398-4075-80D0-BCB93AA3E85A}" type="parTrans" cxnId="{A65B37FA-10C9-4424-9D5D-6E48F05D8DFB}">
      <dgm:prSet/>
      <dgm:spPr/>
      <dgm:t>
        <a:bodyPr/>
        <a:lstStyle/>
        <a:p>
          <a:endParaRPr lang="it-IT"/>
        </a:p>
      </dgm:t>
    </dgm:pt>
    <dgm:pt modelId="{633A39CA-0A41-4D5C-8A93-3A149C935C8F}" type="sibTrans" cxnId="{A65B37FA-10C9-4424-9D5D-6E48F05D8DFB}">
      <dgm:prSet/>
      <dgm:spPr/>
      <dgm:t>
        <a:bodyPr/>
        <a:lstStyle/>
        <a:p>
          <a:endParaRPr lang="it-IT"/>
        </a:p>
      </dgm:t>
    </dgm:pt>
    <dgm:pt modelId="{767B3AAC-4F3E-4374-9D95-DD6A3C64F0F3}">
      <dgm:prSet custT="1"/>
      <dgm:spPr>
        <a:solidFill>
          <a:srgbClr val="E6AF00">
            <a:alpha val="90000"/>
          </a:srgbClr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it-IT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</a:rPr>
            <a:t>1-C/3</a:t>
          </a:r>
          <a:endParaRPr lang="it-IT" sz="2000" dirty="0" smtClean="0">
            <a:solidFill>
              <a:schemeClr val="accent1">
                <a:lumMod val="50000"/>
              </a:schemeClr>
            </a:solidFill>
            <a:effectLst/>
          </a:endParaRPr>
        </a:p>
      </dgm:t>
    </dgm:pt>
    <dgm:pt modelId="{4CD2E48C-8916-46A3-8DCC-DF40A05DD6A2}" type="parTrans" cxnId="{A6871BA2-1CF6-4333-BAED-203FB1086D4B}">
      <dgm:prSet/>
      <dgm:spPr/>
      <dgm:t>
        <a:bodyPr/>
        <a:lstStyle/>
        <a:p>
          <a:endParaRPr lang="it-IT"/>
        </a:p>
      </dgm:t>
    </dgm:pt>
    <dgm:pt modelId="{7311232C-494B-479B-914F-689B1E86BD06}" type="sibTrans" cxnId="{A6871BA2-1CF6-4333-BAED-203FB1086D4B}">
      <dgm:prSet/>
      <dgm:spPr/>
      <dgm:t>
        <a:bodyPr/>
        <a:lstStyle/>
        <a:p>
          <a:endParaRPr lang="it-IT"/>
        </a:p>
      </dgm:t>
    </dgm:pt>
    <dgm:pt modelId="{084BB150-4D9D-4B39-B08F-57937AB6B308}">
      <dgm:prSet custT="1"/>
      <dgm:spPr>
        <a:solidFill>
          <a:srgbClr val="E6AF00">
            <a:alpha val="90000"/>
          </a:srgbClr>
        </a:solidFill>
      </dgm:spPr>
      <dgm:t>
        <a:bodyPr/>
        <a:lstStyle/>
        <a:p>
          <a:r>
            <a:rPr kumimoji="0" lang="it-IT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</a:rPr>
            <a:t>2-A</a:t>
          </a:r>
          <a:endParaRPr kumimoji="0" lang="it-IT" sz="2000" b="1" i="0" u="none" strike="noStrike" cap="none" normalizeH="0" baseline="0" dirty="0">
            <a:ln>
              <a:noFill/>
            </a:ln>
            <a:solidFill>
              <a:schemeClr val="accent1">
                <a:lumMod val="50000"/>
              </a:schemeClr>
            </a:solidFill>
            <a:effectLst/>
          </a:endParaRPr>
        </a:p>
      </dgm:t>
    </dgm:pt>
    <dgm:pt modelId="{F142CF5A-5821-4B22-A356-F76B2E8E922D}" type="parTrans" cxnId="{8EBD9059-11CF-40E0-BA5A-70970B40A522}">
      <dgm:prSet/>
      <dgm:spPr/>
      <dgm:t>
        <a:bodyPr/>
        <a:lstStyle/>
        <a:p>
          <a:endParaRPr lang="it-IT"/>
        </a:p>
      </dgm:t>
    </dgm:pt>
    <dgm:pt modelId="{673ED7E3-B6F6-44D5-85CB-D1B9FFF6CEB8}" type="sibTrans" cxnId="{8EBD9059-11CF-40E0-BA5A-70970B40A522}">
      <dgm:prSet/>
      <dgm:spPr/>
      <dgm:t>
        <a:bodyPr/>
        <a:lstStyle/>
        <a:p>
          <a:endParaRPr lang="it-IT"/>
        </a:p>
      </dgm:t>
    </dgm:pt>
    <dgm:pt modelId="{0780A571-87A8-4DAE-A810-7073A3F7ECF8}">
      <dgm:prSet custT="1"/>
      <dgm:spPr>
        <a:solidFill>
          <a:srgbClr val="E6AF00">
            <a:alpha val="90000"/>
          </a:srgbClr>
        </a:solidFill>
      </dgm:spPr>
      <dgm:t>
        <a:bodyPr/>
        <a:lstStyle/>
        <a:p>
          <a:r>
            <a:rPr kumimoji="0" lang="it-IT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</a:rPr>
            <a:t>2-C</a:t>
          </a:r>
          <a:endParaRPr kumimoji="0" lang="it-IT" sz="2000" b="1" i="0" u="none" strike="noStrike" cap="none" normalizeH="0" baseline="0" dirty="0">
            <a:ln>
              <a:noFill/>
            </a:ln>
            <a:solidFill>
              <a:schemeClr val="accent1">
                <a:lumMod val="50000"/>
              </a:schemeClr>
            </a:solidFill>
            <a:effectLst/>
          </a:endParaRPr>
        </a:p>
      </dgm:t>
    </dgm:pt>
    <dgm:pt modelId="{9595DB89-ABBD-4507-8D33-8061D491036E}" type="parTrans" cxnId="{430753E8-8EAE-4018-BBED-1F0D47472869}">
      <dgm:prSet/>
      <dgm:spPr/>
      <dgm:t>
        <a:bodyPr/>
        <a:lstStyle/>
        <a:p>
          <a:endParaRPr lang="it-IT"/>
        </a:p>
      </dgm:t>
    </dgm:pt>
    <dgm:pt modelId="{32408E3A-CB12-450C-9A00-952964F0C4E7}" type="sibTrans" cxnId="{430753E8-8EAE-4018-BBED-1F0D47472869}">
      <dgm:prSet/>
      <dgm:spPr/>
      <dgm:t>
        <a:bodyPr/>
        <a:lstStyle/>
        <a:p>
          <a:endParaRPr lang="it-IT"/>
        </a:p>
      </dgm:t>
    </dgm:pt>
    <dgm:pt modelId="{BDDECC04-80AC-4016-B12C-0C41288B2E9A}">
      <dgm:prSet custT="1"/>
      <dgm:spPr>
        <a:solidFill>
          <a:srgbClr val="E6AF00">
            <a:alpha val="90000"/>
          </a:srgbClr>
        </a:solidFill>
      </dgm:spPr>
      <dgm:t>
        <a:bodyPr/>
        <a:lstStyle/>
        <a:p>
          <a:r>
            <a:rPr kumimoji="0" lang="it-IT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</a:rPr>
            <a:t>5</a:t>
          </a:r>
          <a:endParaRPr kumimoji="0" lang="it-IT" sz="2000" b="1" i="0" u="none" strike="noStrike" cap="none" normalizeH="0" baseline="0" dirty="0">
            <a:ln>
              <a:noFill/>
            </a:ln>
            <a:solidFill>
              <a:schemeClr val="accent1">
                <a:lumMod val="50000"/>
              </a:schemeClr>
            </a:solidFill>
            <a:effectLst/>
          </a:endParaRPr>
        </a:p>
      </dgm:t>
    </dgm:pt>
    <dgm:pt modelId="{F3C08863-A161-405A-A98C-CC046C270DF0}" type="parTrans" cxnId="{0A3D6329-EFA4-4622-AADA-EEA8744B4DD3}">
      <dgm:prSet/>
      <dgm:spPr/>
      <dgm:t>
        <a:bodyPr/>
        <a:lstStyle/>
        <a:p>
          <a:endParaRPr lang="it-IT"/>
        </a:p>
      </dgm:t>
    </dgm:pt>
    <dgm:pt modelId="{20BFCDBE-1EA0-4B2E-BC9E-3168BC579E69}" type="sibTrans" cxnId="{0A3D6329-EFA4-4622-AADA-EEA8744B4DD3}">
      <dgm:prSet/>
      <dgm:spPr/>
      <dgm:t>
        <a:bodyPr/>
        <a:lstStyle/>
        <a:p>
          <a:endParaRPr lang="it-IT"/>
        </a:p>
      </dgm:t>
    </dgm:pt>
    <dgm:pt modelId="{C2DA18A8-5187-40F0-813B-F34E70538216}">
      <dgm:prSet custT="1"/>
      <dgm:spPr>
        <a:solidFill>
          <a:srgbClr val="E6AF00">
            <a:alpha val="90000"/>
          </a:srgbClr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it-IT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</a:rPr>
            <a:t>7.1</a:t>
          </a:r>
        </a:p>
      </dgm:t>
    </dgm:pt>
    <dgm:pt modelId="{ED8D1ACD-CC9D-4532-831A-4144AB85F85B}" type="parTrans" cxnId="{BFD09932-C4E0-4DB8-BD43-46D0BEAE5EAD}">
      <dgm:prSet/>
      <dgm:spPr/>
      <dgm:t>
        <a:bodyPr/>
        <a:lstStyle/>
        <a:p>
          <a:endParaRPr lang="it-IT"/>
        </a:p>
      </dgm:t>
    </dgm:pt>
    <dgm:pt modelId="{E2899E57-713A-47B6-A85B-A54AD9B785D9}" type="sibTrans" cxnId="{BFD09932-C4E0-4DB8-BD43-46D0BEAE5EAD}">
      <dgm:prSet/>
      <dgm:spPr/>
      <dgm:t>
        <a:bodyPr/>
        <a:lstStyle/>
        <a:p>
          <a:endParaRPr lang="it-IT"/>
        </a:p>
      </dgm:t>
    </dgm:pt>
    <dgm:pt modelId="{B41B1C5C-0829-4FA7-8D4C-51CFFE006BC3}" type="pres">
      <dgm:prSet presAssocID="{61F6D9C0-5963-4EA4-B89D-1D3F221391F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99773714-6735-4CEF-B1F2-0FD309BE4F79}" type="pres">
      <dgm:prSet presAssocID="{9B46F98C-A57F-45C5-8D94-26F61F22EB1A}" presName="boxAndChildren" presStyleCnt="0"/>
      <dgm:spPr/>
    </dgm:pt>
    <dgm:pt modelId="{C232DF79-B578-4685-B060-34EB647D0002}" type="pres">
      <dgm:prSet presAssocID="{9B46F98C-A57F-45C5-8D94-26F61F22EB1A}" presName="parentTextBox" presStyleLbl="node1" presStyleIdx="0" presStyleCnt="3"/>
      <dgm:spPr/>
      <dgm:t>
        <a:bodyPr/>
        <a:lstStyle/>
        <a:p>
          <a:endParaRPr lang="it-IT"/>
        </a:p>
      </dgm:t>
    </dgm:pt>
    <dgm:pt modelId="{291A5A10-E147-488A-8166-92BD552AECBA}" type="pres">
      <dgm:prSet presAssocID="{9B46F98C-A57F-45C5-8D94-26F61F22EB1A}" presName="entireBox" presStyleLbl="node1" presStyleIdx="0" presStyleCnt="3"/>
      <dgm:spPr/>
      <dgm:t>
        <a:bodyPr/>
        <a:lstStyle/>
        <a:p>
          <a:endParaRPr lang="it-IT"/>
        </a:p>
      </dgm:t>
    </dgm:pt>
    <dgm:pt modelId="{EAEDDBC2-2A8E-49B8-935A-B53C32C19E0B}" type="pres">
      <dgm:prSet presAssocID="{9B46F98C-A57F-45C5-8D94-26F61F22EB1A}" presName="descendantBox" presStyleCnt="0"/>
      <dgm:spPr/>
    </dgm:pt>
    <dgm:pt modelId="{798E64D7-0C5B-45C0-AF4D-AB0C397148F2}" type="pres">
      <dgm:prSet presAssocID="{767B3AAC-4F3E-4374-9D95-DD6A3C64F0F3}" presName="childTextBox" presStyleLbl="fg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44331A1-76D9-43EB-A1AF-71598DA98AAB}" type="pres">
      <dgm:prSet presAssocID="{084BB150-4D9D-4B39-B08F-57937AB6B308}" presName="childTextBox" presStyleLbl="f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88A8B7D-4806-4ACD-A048-20CEEF44D528}" type="pres">
      <dgm:prSet presAssocID="{0780A571-87A8-4DAE-A810-7073A3F7ECF8}" presName="childTextBox" presStyleLbl="fg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8B79FF2-74A9-4ED8-BECD-C43126846EAB}" type="pres">
      <dgm:prSet presAssocID="{BDDECC04-80AC-4016-B12C-0C41288B2E9A}" presName="childTextBox" presStyleLbl="f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04259C6-AD21-4A1D-BC92-BCA7A532D1E5}" type="pres">
      <dgm:prSet presAssocID="{C2DA18A8-5187-40F0-813B-F34E70538216}" presName="childTextBox" presStyleLbl="fg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B19764A-6126-4213-9FF5-4BCB79FCF244}" type="pres">
      <dgm:prSet presAssocID="{525FDD13-527C-4674-8E07-7870CFB2DDC7}" presName="sp" presStyleCnt="0"/>
      <dgm:spPr/>
    </dgm:pt>
    <dgm:pt modelId="{5C057BD2-401E-410C-B619-DF8137E65FB1}" type="pres">
      <dgm:prSet presAssocID="{73D37EC8-7F1A-4F45-8CC7-85DC7015335A}" presName="arrowAndChildren" presStyleCnt="0"/>
      <dgm:spPr/>
    </dgm:pt>
    <dgm:pt modelId="{F62B6E64-717E-43CF-9314-C8A31179FAD9}" type="pres">
      <dgm:prSet presAssocID="{73D37EC8-7F1A-4F45-8CC7-85DC7015335A}" presName="parentTextArrow" presStyleLbl="node1" presStyleIdx="0" presStyleCnt="3"/>
      <dgm:spPr/>
      <dgm:t>
        <a:bodyPr/>
        <a:lstStyle/>
        <a:p>
          <a:endParaRPr lang="it-IT"/>
        </a:p>
      </dgm:t>
    </dgm:pt>
    <dgm:pt modelId="{5A2FC568-84F1-4C0C-9EB4-68BFF8707340}" type="pres">
      <dgm:prSet presAssocID="{73D37EC8-7F1A-4F45-8CC7-85DC7015335A}" presName="arrow" presStyleLbl="node1" presStyleIdx="1" presStyleCnt="3"/>
      <dgm:spPr/>
      <dgm:t>
        <a:bodyPr/>
        <a:lstStyle/>
        <a:p>
          <a:endParaRPr lang="it-IT"/>
        </a:p>
      </dgm:t>
    </dgm:pt>
    <dgm:pt modelId="{761AFBFF-0785-4847-AB69-F21372DBE3EB}" type="pres">
      <dgm:prSet presAssocID="{73D37EC8-7F1A-4F45-8CC7-85DC7015335A}" presName="descendantArrow" presStyleCnt="0"/>
      <dgm:spPr/>
    </dgm:pt>
    <dgm:pt modelId="{C3FF05B0-C148-482E-9490-70D44786C0EC}" type="pres">
      <dgm:prSet presAssocID="{73745799-BD94-4DE5-AFA2-2F4872ECE47D}" presName="childTextArrow" presStyleLbl="fg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5D45794-8606-4062-96DB-4C778C517A8D}" type="pres">
      <dgm:prSet presAssocID="{8E0C6DDD-25DB-4453-BCE5-CE5E8C212202}" presName="sp" presStyleCnt="0"/>
      <dgm:spPr/>
    </dgm:pt>
    <dgm:pt modelId="{3A8FE1EF-37C0-443C-BEA3-E398FC642C03}" type="pres">
      <dgm:prSet presAssocID="{6FB01802-E928-4681-BC31-5BF2C75E353F}" presName="arrowAndChildren" presStyleCnt="0"/>
      <dgm:spPr/>
    </dgm:pt>
    <dgm:pt modelId="{9DA96795-5C99-4DE5-8C03-2B2D8D8B52B9}" type="pres">
      <dgm:prSet presAssocID="{6FB01802-E928-4681-BC31-5BF2C75E353F}" presName="parentTextArrow" presStyleLbl="node1" presStyleIdx="2" presStyleCnt="3"/>
      <dgm:spPr/>
      <dgm:t>
        <a:bodyPr/>
        <a:lstStyle/>
        <a:p>
          <a:endParaRPr lang="it-IT"/>
        </a:p>
      </dgm:t>
    </dgm:pt>
  </dgm:ptLst>
  <dgm:cxnLst>
    <dgm:cxn modelId="{6AC0B1F8-59BA-4217-A649-F0E6814C5123}" type="presOf" srcId="{BDDECC04-80AC-4016-B12C-0C41288B2E9A}" destId="{28B79FF2-74A9-4ED8-BECD-C43126846EAB}" srcOrd="0" destOrd="0" presId="urn:microsoft.com/office/officeart/2005/8/layout/process4"/>
    <dgm:cxn modelId="{BA5C5ADC-DA12-4934-80ED-D6D94AEE6741}" type="presOf" srcId="{73D37EC8-7F1A-4F45-8CC7-85DC7015335A}" destId="{5A2FC568-84F1-4C0C-9EB4-68BFF8707340}" srcOrd="1" destOrd="0" presId="urn:microsoft.com/office/officeart/2005/8/layout/process4"/>
    <dgm:cxn modelId="{49930E9B-FAC6-4576-8E3E-246750DECF86}" type="presOf" srcId="{9B46F98C-A57F-45C5-8D94-26F61F22EB1A}" destId="{291A5A10-E147-488A-8166-92BD552AECBA}" srcOrd="1" destOrd="0" presId="urn:microsoft.com/office/officeart/2005/8/layout/process4"/>
    <dgm:cxn modelId="{A65B37FA-10C9-4424-9D5D-6E48F05D8DFB}" srcId="{73D37EC8-7F1A-4F45-8CC7-85DC7015335A}" destId="{73745799-BD94-4DE5-AFA2-2F4872ECE47D}" srcOrd="0" destOrd="0" parTransId="{0B9AA764-E398-4075-80D0-BCB93AA3E85A}" sibTransId="{633A39CA-0A41-4D5C-8A93-3A149C935C8F}"/>
    <dgm:cxn modelId="{48EEE664-2F6D-4343-873C-E035EB9F9118}" type="presOf" srcId="{084BB150-4D9D-4B39-B08F-57937AB6B308}" destId="{644331A1-76D9-43EB-A1AF-71598DA98AAB}" srcOrd="0" destOrd="0" presId="urn:microsoft.com/office/officeart/2005/8/layout/process4"/>
    <dgm:cxn modelId="{6700F19B-FCBF-474B-BA84-F7DF900C1EF3}" type="presOf" srcId="{C2DA18A8-5187-40F0-813B-F34E70538216}" destId="{C04259C6-AD21-4A1D-BC92-BCA7A532D1E5}" srcOrd="0" destOrd="0" presId="urn:microsoft.com/office/officeart/2005/8/layout/process4"/>
    <dgm:cxn modelId="{FAF99846-2732-4EFA-83A0-44C8F128DBE6}" srcId="{61F6D9C0-5963-4EA4-B89D-1D3F221391F4}" destId="{6FB01802-E928-4681-BC31-5BF2C75E353F}" srcOrd="0" destOrd="0" parTransId="{6FDE4C0E-6A9D-4327-BC06-F57F45FBE3F8}" sibTransId="{8E0C6DDD-25DB-4453-BCE5-CE5E8C212202}"/>
    <dgm:cxn modelId="{430753E8-8EAE-4018-BBED-1F0D47472869}" srcId="{9B46F98C-A57F-45C5-8D94-26F61F22EB1A}" destId="{0780A571-87A8-4DAE-A810-7073A3F7ECF8}" srcOrd="2" destOrd="0" parTransId="{9595DB89-ABBD-4507-8D33-8061D491036E}" sibTransId="{32408E3A-CB12-450C-9A00-952964F0C4E7}"/>
    <dgm:cxn modelId="{0EE46F4C-9228-45C4-8E0E-8D9A22E37657}" type="presOf" srcId="{73D37EC8-7F1A-4F45-8CC7-85DC7015335A}" destId="{F62B6E64-717E-43CF-9314-C8A31179FAD9}" srcOrd="0" destOrd="0" presId="urn:microsoft.com/office/officeart/2005/8/layout/process4"/>
    <dgm:cxn modelId="{630B35B3-038A-4A03-9443-D6D1C7A6FBCF}" srcId="{61F6D9C0-5963-4EA4-B89D-1D3F221391F4}" destId="{9B46F98C-A57F-45C5-8D94-26F61F22EB1A}" srcOrd="2" destOrd="0" parTransId="{6ACA3CAD-B72B-4DB6-8A96-EAE35D64964C}" sibTransId="{EA050CBE-807E-4505-934D-2BF86D5E2784}"/>
    <dgm:cxn modelId="{FDDF461B-278A-4738-A030-EDEBBD8F369A}" type="presOf" srcId="{9B46F98C-A57F-45C5-8D94-26F61F22EB1A}" destId="{C232DF79-B578-4685-B060-34EB647D0002}" srcOrd="0" destOrd="0" presId="urn:microsoft.com/office/officeart/2005/8/layout/process4"/>
    <dgm:cxn modelId="{5CCE8701-1231-45FB-90D2-D759D85F7200}" srcId="{61F6D9C0-5963-4EA4-B89D-1D3F221391F4}" destId="{73D37EC8-7F1A-4F45-8CC7-85DC7015335A}" srcOrd="1" destOrd="0" parTransId="{8C2CACD3-53AA-4A99-8223-BAF8A54760E9}" sibTransId="{525FDD13-527C-4674-8E07-7870CFB2DDC7}"/>
    <dgm:cxn modelId="{A6871BA2-1CF6-4333-BAED-203FB1086D4B}" srcId="{9B46F98C-A57F-45C5-8D94-26F61F22EB1A}" destId="{767B3AAC-4F3E-4374-9D95-DD6A3C64F0F3}" srcOrd="0" destOrd="0" parTransId="{4CD2E48C-8916-46A3-8DCC-DF40A05DD6A2}" sibTransId="{7311232C-494B-479B-914F-689B1E86BD06}"/>
    <dgm:cxn modelId="{70AA99AB-1641-4789-9811-298F5AE3DB23}" type="presOf" srcId="{0780A571-87A8-4DAE-A810-7073A3F7ECF8}" destId="{088A8B7D-4806-4ACD-A048-20CEEF44D528}" srcOrd="0" destOrd="0" presId="urn:microsoft.com/office/officeart/2005/8/layout/process4"/>
    <dgm:cxn modelId="{0A3D6329-EFA4-4622-AADA-EEA8744B4DD3}" srcId="{9B46F98C-A57F-45C5-8D94-26F61F22EB1A}" destId="{BDDECC04-80AC-4016-B12C-0C41288B2E9A}" srcOrd="3" destOrd="0" parTransId="{F3C08863-A161-405A-A98C-CC046C270DF0}" sibTransId="{20BFCDBE-1EA0-4B2E-BC9E-3168BC579E69}"/>
    <dgm:cxn modelId="{BFD09932-C4E0-4DB8-BD43-46D0BEAE5EAD}" srcId="{9B46F98C-A57F-45C5-8D94-26F61F22EB1A}" destId="{C2DA18A8-5187-40F0-813B-F34E70538216}" srcOrd="4" destOrd="0" parTransId="{ED8D1ACD-CC9D-4532-831A-4144AB85F85B}" sibTransId="{E2899E57-713A-47B6-A85B-A54AD9B785D9}"/>
    <dgm:cxn modelId="{391B8E8B-7CCB-4CC7-BC6C-160CB3FA783A}" type="presOf" srcId="{73745799-BD94-4DE5-AFA2-2F4872ECE47D}" destId="{C3FF05B0-C148-482E-9490-70D44786C0EC}" srcOrd="0" destOrd="0" presId="urn:microsoft.com/office/officeart/2005/8/layout/process4"/>
    <dgm:cxn modelId="{F46C59D3-CA28-4B3B-A660-5F38A1115FC4}" type="presOf" srcId="{6FB01802-E928-4681-BC31-5BF2C75E353F}" destId="{9DA96795-5C99-4DE5-8C03-2B2D8D8B52B9}" srcOrd="0" destOrd="0" presId="urn:microsoft.com/office/officeart/2005/8/layout/process4"/>
    <dgm:cxn modelId="{DFA62B5A-B522-44A9-8712-B6981FC4BAF8}" type="presOf" srcId="{61F6D9C0-5963-4EA4-B89D-1D3F221391F4}" destId="{B41B1C5C-0829-4FA7-8D4C-51CFFE006BC3}" srcOrd="0" destOrd="0" presId="urn:microsoft.com/office/officeart/2005/8/layout/process4"/>
    <dgm:cxn modelId="{DE8AD0FF-F316-412D-BE68-6A6395DA98C4}" type="presOf" srcId="{767B3AAC-4F3E-4374-9D95-DD6A3C64F0F3}" destId="{798E64D7-0C5B-45C0-AF4D-AB0C397148F2}" srcOrd="0" destOrd="0" presId="urn:microsoft.com/office/officeart/2005/8/layout/process4"/>
    <dgm:cxn modelId="{8EBD9059-11CF-40E0-BA5A-70970B40A522}" srcId="{9B46F98C-A57F-45C5-8D94-26F61F22EB1A}" destId="{084BB150-4D9D-4B39-B08F-57937AB6B308}" srcOrd="1" destOrd="0" parTransId="{F142CF5A-5821-4B22-A356-F76B2E8E922D}" sibTransId="{673ED7E3-B6F6-44D5-85CB-D1B9FFF6CEB8}"/>
    <dgm:cxn modelId="{219D78D1-83A3-4E5D-B6AA-AB54AA7B5946}" type="presParOf" srcId="{B41B1C5C-0829-4FA7-8D4C-51CFFE006BC3}" destId="{99773714-6735-4CEF-B1F2-0FD309BE4F79}" srcOrd="0" destOrd="0" presId="urn:microsoft.com/office/officeart/2005/8/layout/process4"/>
    <dgm:cxn modelId="{C89D8E56-2823-4968-B4B8-5B5A79B300E3}" type="presParOf" srcId="{99773714-6735-4CEF-B1F2-0FD309BE4F79}" destId="{C232DF79-B578-4685-B060-34EB647D0002}" srcOrd="0" destOrd="0" presId="urn:microsoft.com/office/officeart/2005/8/layout/process4"/>
    <dgm:cxn modelId="{14C69A23-917E-4FD5-9712-7997061C0C58}" type="presParOf" srcId="{99773714-6735-4CEF-B1F2-0FD309BE4F79}" destId="{291A5A10-E147-488A-8166-92BD552AECBA}" srcOrd="1" destOrd="0" presId="urn:microsoft.com/office/officeart/2005/8/layout/process4"/>
    <dgm:cxn modelId="{01CDADFA-84A1-45B9-8CD3-0AFCEC80E7C1}" type="presParOf" srcId="{99773714-6735-4CEF-B1F2-0FD309BE4F79}" destId="{EAEDDBC2-2A8E-49B8-935A-B53C32C19E0B}" srcOrd="2" destOrd="0" presId="urn:microsoft.com/office/officeart/2005/8/layout/process4"/>
    <dgm:cxn modelId="{8CD47A18-B01B-43AA-A66A-F7C64017C86B}" type="presParOf" srcId="{EAEDDBC2-2A8E-49B8-935A-B53C32C19E0B}" destId="{798E64D7-0C5B-45C0-AF4D-AB0C397148F2}" srcOrd="0" destOrd="0" presId="urn:microsoft.com/office/officeart/2005/8/layout/process4"/>
    <dgm:cxn modelId="{2C4D4BB4-D49E-4F67-9A29-A0EA709C4736}" type="presParOf" srcId="{EAEDDBC2-2A8E-49B8-935A-B53C32C19E0B}" destId="{644331A1-76D9-43EB-A1AF-71598DA98AAB}" srcOrd="1" destOrd="0" presId="urn:microsoft.com/office/officeart/2005/8/layout/process4"/>
    <dgm:cxn modelId="{7953B187-DB05-491B-8605-AFA3EA274747}" type="presParOf" srcId="{EAEDDBC2-2A8E-49B8-935A-B53C32C19E0B}" destId="{088A8B7D-4806-4ACD-A048-20CEEF44D528}" srcOrd="2" destOrd="0" presId="urn:microsoft.com/office/officeart/2005/8/layout/process4"/>
    <dgm:cxn modelId="{31DD88FF-ED7C-4358-AFBC-2FBC3395DAA3}" type="presParOf" srcId="{EAEDDBC2-2A8E-49B8-935A-B53C32C19E0B}" destId="{28B79FF2-74A9-4ED8-BECD-C43126846EAB}" srcOrd="3" destOrd="0" presId="urn:microsoft.com/office/officeart/2005/8/layout/process4"/>
    <dgm:cxn modelId="{F7FDBF4A-402A-4B6B-BF2C-3CF299996E56}" type="presParOf" srcId="{EAEDDBC2-2A8E-49B8-935A-B53C32C19E0B}" destId="{C04259C6-AD21-4A1D-BC92-BCA7A532D1E5}" srcOrd="4" destOrd="0" presId="urn:microsoft.com/office/officeart/2005/8/layout/process4"/>
    <dgm:cxn modelId="{A5F71A76-BBCC-40B5-B5E0-254BC1F4AC39}" type="presParOf" srcId="{B41B1C5C-0829-4FA7-8D4C-51CFFE006BC3}" destId="{5B19764A-6126-4213-9FF5-4BCB79FCF244}" srcOrd="1" destOrd="0" presId="urn:microsoft.com/office/officeart/2005/8/layout/process4"/>
    <dgm:cxn modelId="{61103C6F-18B0-4E5D-A639-A07E9477B863}" type="presParOf" srcId="{B41B1C5C-0829-4FA7-8D4C-51CFFE006BC3}" destId="{5C057BD2-401E-410C-B619-DF8137E65FB1}" srcOrd="2" destOrd="0" presId="urn:microsoft.com/office/officeart/2005/8/layout/process4"/>
    <dgm:cxn modelId="{1581CF04-8186-4FDF-B950-46DDE9F86E48}" type="presParOf" srcId="{5C057BD2-401E-410C-B619-DF8137E65FB1}" destId="{F62B6E64-717E-43CF-9314-C8A31179FAD9}" srcOrd="0" destOrd="0" presId="urn:microsoft.com/office/officeart/2005/8/layout/process4"/>
    <dgm:cxn modelId="{D7C2A00A-66EC-42E8-B2BE-3A61996A8F00}" type="presParOf" srcId="{5C057BD2-401E-410C-B619-DF8137E65FB1}" destId="{5A2FC568-84F1-4C0C-9EB4-68BFF8707340}" srcOrd="1" destOrd="0" presId="urn:microsoft.com/office/officeart/2005/8/layout/process4"/>
    <dgm:cxn modelId="{15A241E9-664B-4CEE-B142-FEF5610338D5}" type="presParOf" srcId="{5C057BD2-401E-410C-B619-DF8137E65FB1}" destId="{761AFBFF-0785-4847-AB69-F21372DBE3EB}" srcOrd="2" destOrd="0" presId="urn:microsoft.com/office/officeart/2005/8/layout/process4"/>
    <dgm:cxn modelId="{F2EED542-567D-4F04-9FCA-5DDE29C95E68}" type="presParOf" srcId="{761AFBFF-0785-4847-AB69-F21372DBE3EB}" destId="{C3FF05B0-C148-482E-9490-70D44786C0EC}" srcOrd="0" destOrd="0" presId="urn:microsoft.com/office/officeart/2005/8/layout/process4"/>
    <dgm:cxn modelId="{67AAA16A-B829-4EA6-A59E-8C02B40D3734}" type="presParOf" srcId="{B41B1C5C-0829-4FA7-8D4C-51CFFE006BC3}" destId="{A5D45794-8606-4062-96DB-4C778C517A8D}" srcOrd="3" destOrd="0" presId="urn:microsoft.com/office/officeart/2005/8/layout/process4"/>
    <dgm:cxn modelId="{39751A52-470F-4610-90A8-72E89951BA34}" type="presParOf" srcId="{B41B1C5C-0829-4FA7-8D4C-51CFFE006BC3}" destId="{3A8FE1EF-37C0-443C-BEA3-E398FC642C03}" srcOrd="4" destOrd="0" presId="urn:microsoft.com/office/officeart/2005/8/layout/process4"/>
    <dgm:cxn modelId="{94CFFAF4-F2C4-41F8-99FF-B66797F72D4A}" type="presParOf" srcId="{3A8FE1EF-37C0-443C-BEA3-E398FC642C03}" destId="{9DA96795-5C99-4DE5-8C03-2B2D8D8B52B9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0.7529</cdr:y>
    </cdr:from>
    <cdr:to>
      <cdr:x>0.5824</cdr:x>
      <cdr:y>1</cdr:y>
    </cdr:to>
    <cdr:sp macro="" textlink="">
      <cdr:nvSpPr>
        <cdr:cNvPr id="2" name="CasellaDiTesto 1"/>
        <cdr:cNvSpPr txBox="1"/>
      </cdr:nvSpPr>
      <cdr:spPr>
        <a:xfrm xmlns:a="http://schemas.openxmlformats.org/drawingml/2006/main">
          <a:off x="0" y="2786063"/>
          <a:ext cx="2962275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it-IT" sz="1100"/>
        </a:p>
      </cdr:txBody>
    </cdr:sp>
  </cdr:relSizeAnchor>
  <cdr:relSizeAnchor xmlns:cdr="http://schemas.openxmlformats.org/drawingml/2006/chartDrawing">
    <cdr:from>
      <cdr:x>0.05618</cdr:x>
      <cdr:y>0.861</cdr:y>
    </cdr:from>
    <cdr:to>
      <cdr:x>0.71723</cdr:x>
      <cdr:y>0.98198</cdr:y>
    </cdr:to>
    <cdr:sp macro="" textlink="">
      <cdr:nvSpPr>
        <cdr:cNvPr id="3" name="CasellaDiTesto 2"/>
        <cdr:cNvSpPr txBox="1"/>
      </cdr:nvSpPr>
      <cdr:spPr>
        <a:xfrm xmlns:a="http://schemas.openxmlformats.org/drawingml/2006/main">
          <a:off x="285749" y="3186115"/>
          <a:ext cx="3362325" cy="44767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it-IT" sz="1100">
              <a:solidFill>
                <a:schemeClr val="bg1">
                  <a:lumMod val="50000"/>
                </a:schemeClr>
              </a:solidFill>
            </a:rPr>
            <a:t>Anello interno:</a:t>
          </a:r>
          <a:r>
            <a:rPr lang="it-IT" sz="1100" baseline="0">
              <a:solidFill>
                <a:schemeClr val="bg1">
                  <a:lumMod val="50000"/>
                </a:schemeClr>
              </a:solidFill>
            </a:rPr>
            <a:t> </a:t>
          </a:r>
          <a:r>
            <a:rPr lang="it-IT" sz="1100" baseline="0">
              <a:solidFill>
                <a:schemeClr val="bg1">
                  <a:lumMod val="50000"/>
                </a:schemeClr>
              </a:solidFill>
              <a:effectLst/>
              <a:latin typeface="+mn-lt"/>
              <a:ea typeface="+mn-ea"/>
              <a:cs typeface="+mn-cs"/>
            </a:rPr>
            <a:t>Ripartizione degli importi Programmati</a:t>
          </a:r>
          <a:endParaRPr lang="it-IT" sz="1100" baseline="0">
            <a:solidFill>
              <a:schemeClr val="bg1">
                <a:lumMod val="50000"/>
              </a:schemeClr>
            </a:solidFill>
          </a:endParaRPr>
        </a:p>
        <a:p xmlns:a="http://schemas.openxmlformats.org/drawingml/2006/main">
          <a:r>
            <a:rPr lang="it-IT" sz="1100" baseline="0">
              <a:solidFill>
                <a:schemeClr val="bg1">
                  <a:lumMod val="50000"/>
                </a:schemeClr>
              </a:solidFill>
            </a:rPr>
            <a:t>Anello esterno: </a:t>
          </a:r>
          <a:r>
            <a:rPr lang="it-IT" sz="1100" baseline="0">
              <a:solidFill>
                <a:schemeClr val="bg1">
                  <a:lumMod val="50000"/>
                </a:schemeClr>
              </a:solidFill>
              <a:effectLst/>
              <a:latin typeface="+mn-lt"/>
              <a:ea typeface="+mn-ea"/>
              <a:cs typeface="+mn-cs"/>
            </a:rPr>
            <a:t>Ripartizione degli importi Impegnati</a:t>
          </a:r>
          <a:endParaRPr lang="it-IT" sz="1100">
            <a:solidFill>
              <a:schemeClr val="bg1">
                <a:lumMod val="50000"/>
              </a:schemeClr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0.7529</cdr:y>
    </cdr:from>
    <cdr:to>
      <cdr:x>0.5824</cdr:x>
      <cdr:y>1</cdr:y>
    </cdr:to>
    <cdr:sp macro="" textlink="">
      <cdr:nvSpPr>
        <cdr:cNvPr id="2" name="CasellaDiTesto 1"/>
        <cdr:cNvSpPr txBox="1"/>
      </cdr:nvSpPr>
      <cdr:spPr>
        <a:xfrm xmlns:a="http://schemas.openxmlformats.org/drawingml/2006/main">
          <a:off x="0" y="2786063"/>
          <a:ext cx="2962275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it-IT" sz="1100"/>
        </a:p>
      </cdr:txBody>
    </cdr:sp>
  </cdr:relSizeAnchor>
  <cdr:relSizeAnchor xmlns:cdr="http://schemas.openxmlformats.org/drawingml/2006/chartDrawing">
    <cdr:from>
      <cdr:x>0.05618</cdr:x>
      <cdr:y>0.861</cdr:y>
    </cdr:from>
    <cdr:to>
      <cdr:x>0.78839</cdr:x>
      <cdr:y>0.98198</cdr:y>
    </cdr:to>
    <cdr:sp macro="" textlink="">
      <cdr:nvSpPr>
        <cdr:cNvPr id="3" name="CasellaDiTesto 2"/>
        <cdr:cNvSpPr txBox="1"/>
      </cdr:nvSpPr>
      <cdr:spPr>
        <a:xfrm xmlns:a="http://schemas.openxmlformats.org/drawingml/2006/main">
          <a:off x="285751" y="3186099"/>
          <a:ext cx="3724274" cy="4476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it-IT" sz="1100" baseline="0">
              <a:solidFill>
                <a:schemeClr val="bg1">
                  <a:lumMod val="50000"/>
                </a:schemeClr>
              </a:solidFill>
              <a:effectLst/>
              <a:latin typeface="+mn-lt"/>
              <a:ea typeface="+mn-ea"/>
              <a:cs typeface="+mn-cs"/>
            </a:rPr>
            <a:t>Anello interno: Ripartizione degli importi Impegnati</a:t>
          </a:r>
          <a:endParaRPr lang="it-IT">
            <a:solidFill>
              <a:schemeClr val="bg1">
                <a:lumMod val="50000"/>
              </a:schemeClr>
            </a:solidFill>
            <a:effectLst/>
          </a:endParaRPr>
        </a:p>
        <a:p xmlns:a="http://schemas.openxmlformats.org/drawingml/2006/main"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100" baseline="0">
              <a:solidFill>
                <a:schemeClr val="bg1">
                  <a:lumMod val="50000"/>
                </a:schemeClr>
              </a:solidFill>
              <a:effectLst/>
              <a:latin typeface="+mn-lt"/>
              <a:ea typeface="+mn-ea"/>
              <a:cs typeface="+mn-cs"/>
            </a:rPr>
            <a:t>Anello esterno: Ripartizione degli importi in c</a:t>
          </a:r>
          <a:r>
            <a:rPr lang="it-IT" sz="1100" baseline="0">
              <a:solidFill>
                <a:schemeClr val="bg1">
                  <a:lumMod val="50000"/>
                </a:schemeClr>
              </a:solidFill>
            </a:rPr>
            <a:t>ertificazione</a:t>
          </a:r>
          <a:endParaRPr lang="it-IT" sz="1100">
            <a:solidFill>
              <a:schemeClr val="bg1">
                <a:lumMod val="50000"/>
              </a:schemeClr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>
            <a:extLst>
              <a:ext uri="{FF2B5EF4-FFF2-40B4-BE49-F238E27FC236}">
                <a16:creationId xmlns:a16="http://schemas.microsoft.com/office/drawing/2014/main" xmlns="" id="{174FB593-8D58-4536-AE55-88650ADD8F37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59350" cy="372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0" name="Rectangle 2">
            <a:extLst>
              <a:ext uri="{FF2B5EF4-FFF2-40B4-BE49-F238E27FC236}">
                <a16:creationId xmlns:a16="http://schemas.microsoft.com/office/drawing/2014/main" xmlns="" id="{278C52B2-519E-414F-AD73-9BB487343B2C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679482" y="4714970"/>
            <a:ext cx="5437284" cy="4465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it-IT" altLang="it-IT"/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xmlns="" id="{0D4353ED-B484-4E6C-A69B-069851F553F9}"/>
              </a:ext>
            </a:extLst>
          </p:cNvPr>
          <p:cNvSpPr>
            <a:spLocks noGrp="1" noChangeArrowheads="1"/>
          </p:cNvSpPr>
          <p:nvPr>
            <p:ph type="hdr"/>
          </p:nvPr>
        </p:nvSpPr>
        <p:spPr bwMode="auto">
          <a:xfrm>
            <a:off x="1" y="0"/>
            <a:ext cx="2949180" cy="495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663310" algn="l"/>
                <a:tab pos="1326619" algn="l"/>
                <a:tab pos="1989929" algn="l"/>
                <a:tab pos="2653238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  <a:cs typeface="Arial Unicode MS" charset="0"/>
              </a:defRPr>
            </a:lvl1pPr>
          </a:lstStyle>
          <a:p>
            <a:endParaRPr lang="it-IT" altLang="it-IT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xmlns="" id="{86A1E9B3-7C1E-4601-8C30-08D3A39E18DC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3847068" y="0"/>
            <a:ext cx="2949180" cy="495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663310" algn="l"/>
                <a:tab pos="1326619" algn="l"/>
                <a:tab pos="1989929" algn="l"/>
                <a:tab pos="2653238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  <a:cs typeface="Arial Unicode MS" charset="0"/>
              </a:defRPr>
            </a:lvl1pPr>
          </a:lstStyle>
          <a:p>
            <a:endParaRPr lang="it-IT" altLang="it-IT"/>
          </a:p>
        </p:txBody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xmlns="" id="{3B12FC65-1C20-4292-A7CF-C1514677E1B9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1" y="9429937"/>
            <a:ext cx="2949180" cy="495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663310" algn="l"/>
                <a:tab pos="1326619" algn="l"/>
                <a:tab pos="1989929" algn="l"/>
                <a:tab pos="2653238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  <a:cs typeface="Arial Unicode MS" charset="0"/>
              </a:defRPr>
            </a:lvl1pPr>
          </a:lstStyle>
          <a:p>
            <a:endParaRPr lang="it-IT" altLang="it-IT"/>
          </a:p>
        </p:txBody>
      </p:sp>
      <p:sp>
        <p:nvSpPr>
          <p:cNvPr id="2054" name="Rectangle 6">
            <a:extLst>
              <a:ext uri="{FF2B5EF4-FFF2-40B4-BE49-F238E27FC236}">
                <a16:creationId xmlns:a16="http://schemas.microsoft.com/office/drawing/2014/main" xmlns="" id="{CA037332-628E-4374-823A-5DF6076B6940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3847068" y="9429937"/>
            <a:ext cx="2949180" cy="495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663310" algn="l"/>
                <a:tab pos="1326619" algn="l"/>
                <a:tab pos="1989929" algn="l"/>
                <a:tab pos="2653238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  <a:cs typeface="Arial Unicode MS" charset="0"/>
              </a:defRPr>
            </a:lvl1pPr>
          </a:lstStyle>
          <a:p>
            <a:fld id="{7A1955AA-8095-4EEF-89E2-41F14BCFF570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0669170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E4F68F6-DFBE-49F0-9F3F-422AB8D59633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32ED6FE-0DCF-458B-A183-DD3CA335C7F3}" type="slidenum">
              <a:rPr lang="it-IT" altLang="it-IT"/>
              <a:pPr/>
              <a:t>1</a:t>
            </a:fld>
            <a:endParaRPr lang="it-IT" altLang="it-IT"/>
          </a:p>
        </p:txBody>
      </p:sp>
      <p:sp>
        <p:nvSpPr>
          <p:cNvPr id="6145" name="Rectangle 1">
            <a:extLst>
              <a:ext uri="{FF2B5EF4-FFF2-40B4-BE49-F238E27FC236}">
                <a16:creationId xmlns:a16="http://schemas.microsoft.com/office/drawing/2014/main" xmlns="" id="{D76BF7BC-D2B2-4225-8D9F-272E773C72C6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6" name="Rectangle 2">
            <a:extLst>
              <a:ext uri="{FF2B5EF4-FFF2-40B4-BE49-F238E27FC236}">
                <a16:creationId xmlns:a16="http://schemas.microsoft.com/office/drawing/2014/main" xmlns="" id="{4EDE6017-5C15-49CA-9702-0E237559E4C7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82" y="4714969"/>
            <a:ext cx="5438711" cy="44673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E94C25B-62CC-46FE-92F9-A751B205EF1C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0C00025-C564-4046-B074-100C27F0E047}" type="slidenum">
              <a:rPr lang="it-IT" altLang="it-IT"/>
              <a:pPr/>
              <a:t>10</a:t>
            </a:fld>
            <a:endParaRPr lang="it-IT" altLang="it-IT"/>
          </a:p>
        </p:txBody>
      </p:sp>
      <p:sp>
        <p:nvSpPr>
          <p:cNvPr id="7169" name="Rectangle 1">
            <a:extLst>
              <a:ext uri="{FF2B5EF4-FFF2-40B4-BE49-F238E27FC236}">
                <a16:creationId xmlns:a16="http://schemas.microsoft.com/office/drawing/2014/main" xmlns="" id="{443F64A8-63C2-4CD9-B532-D399896602F8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0" name="Rectangle 2">
            <a:extLst>
              <a:ext uri="{FF2B5EF4-FFF2-40B4-BE49-F238E27FC236}">
                <a16:creationId xmlns:a16="http://schemas.microsoft.com/office/drawing/2014/main" xmlns="" id="{5CE2E103-30EA-41EA-9CDB-55C48CF36812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82" y="4714969"/>
            <a:ext cx="5438711" cy="44673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6227089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E94C25B-62CC-46FE-92F9-A751B205EF1C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0C00025-C564-4046-B074-100C27F0E047}" type="slidenum">
              <a:rPr lang="it-IT" altLang="it-IT"/>
              <a:pPr/>
              <a:t>11</a:t>
            </a:fld>
            <a:endParaRPr lang="it-IT" altLang="it-IT"/>
          </a:p>
        </p:txBody>
      </p:sp>
      <p:sp>
        <p:nvSpPr>
          <p:cNvPr id="7169" name="Rectangle 1">
            <a:extLst>
              <a:ext uri="{FF2B5EF4-FFF2-40B4-BE49-F238E27FC236}">
                <a16:creationId xmlns:a16="http://schemas.microsoft.com/office/drawing/2014/main" xmlns="" id="{443F64A8-63C2-4CD9-B532-D399896602F8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0" name="Rectangle 2">
            <a:extLst>
              <a:ext uri="{FF2B5EF4-FFF2-40B4-BE49-F238E27FC236}">
                <a16:creationId xmlns:a16="http://schemas.microsoft.com/office/drawing/2014/main" xmlns="" id="{5CE2E103-30EA-41EA-9CDB-55C48CF36812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82" y="4714969"/>
            <a:ext cx="5438711" cy="44673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0383813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E94C25B-62CC-46FE-92F9-A751B205EF1C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0C00025-C564-4046-B074-100C27F0E047}" type="slidenum">
              <a:rPr lang="it-IT" altLang="it-IT"/>
              <a:pPr/>
              <a:t>12</a:t>
            </a:fld>
            <a:endParaRPr lang="it-IT" altLang="it-IT"/>
          </a:p>
        </p:txBody>
      </p:sp>
      <p:sp>
        <p:nvSpPr>
          <p:cNvPr id="7169" name="Rectangle 1">
            <a:extLst>
              <a:ext uri="{FF2B5EF4-FFF2-40B4-BE49-F238E27FC236}">
                <a16:creationId xmlns:a16="http://schemas.microsoft.com/office/drawing/2014/main" xmlns="" id="{443F64A8-63C2-4CD9-B532-D399896602F8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0" name="Rectangle 2">
            <a:extLst>
              <a:ext uri="{FF2B5EF4-FFF2-40B4-BE49-F238E27FC236}">
                <a16:creationId xmlns:a16="http://schemas.microsoft.com/office/drawing/2014/main" xmlns="" id="{5CE2E103-30EA-41EA-9CDB-55C48CF36812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82" y="4714969"/>
            <a:ext cx="5438711" cy="44673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9770445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E94C25B-62CC-46FE-92F9-A751B205EF1C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0C00025-C564-4046-B074-100C27F0E047}" type="slidenum">
              <a:rPr lang="it-IT" altLang="it-IT"/>
              <a:pPr/>
              <a:t>13</a:t>
            </a:fld>
            <a:endParaRPr lang="it-IT" altLang="it-IT"/>
          </a:p>
        </p:txBody>
      </p:sp>
      <p:sp>
        <p:nvSpPr>
          <p:cNvPr id="7169" name="Rectangle 1">
            <a:extLst>
              <a:ext uri="{FF2B5EF4-FFF2-40B4-BE49-F238E27FC236}">
                <a16:creationId xmlns:a16="http://schemas.microsoft.com/office/drawing/2014/main" xmlns="" id="{443F64A8-63C2-4CD9-B532-D399896602F8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0" name="Rectangle 2">
            <a:extLst>
              <a:ext uri="{FF2B5EF4-FFF2-40B4-BE49-F238E27FC236}">
                <a16:creationId xmlns:a16="http://schemas.microsoft.com/office/drawing/2014/main" xmlns="" id="{5CE2E103-30EA-41EA-9CDB-55C48CF36812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82" y="4714969"/>
            <a:ext cx="5438711" cy="44673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2318336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E94C25B-62CC-46FE-92F9-A751B205EF1C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0C00025-C564-4046-B074-100C27F0E047}" type="slidenum">
              <a:rPr lang="it-IT" altLang="it-IT"/>
              <a:pPr/>
              <a:t>14</a:t>
            </a:fld>
            <a:endParaRPr lang="it-IT" altLang="it-IT"/>
          </a:p>
        </p:txBody>
      </p:sp>
      <p:sp>
        <p:nvSpPr>
          <p:cNvPr id="7169" name="Rectangle 1">
            <a:extLst>
              <a:ext uri="{FF2B5EF4-FFF2-40B4-BE49-F238E27FC236}">
                <a16:creationId xmlns:a16="http://schemas.microsoft.com/office/drawing/2014/main" xmlns="" id="{443F64A8-63C2-4CD9-B532-D399896602F8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0" name="Rectangle 2">
            <a:extLst>
              <a:ext uri="{FF2B5EF4-FFF2-40B4-BE49-F238E27FC236}">
                <a16:creationId xmlns:a16="http://schemas.microsoft.com/office/drawing/2014/main" xmlns="" id="{5CE2E103-30EA-41EA-9CDB-55C48CF36812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82" y="4714969"/>
            <a:ext cx="5438711" cy="44673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4750389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E94C25B-62CC-46FE-92F9-A751B205EF1C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0C00025-C564-4046-B074-100C27F0E047}" type="slidenum">
              <a:rPr lang="it-IT" altLang="it-IT"/>
              <a:pPr/>
              <a:t>15</a:t>
            </a:fld>
            <a:endParaRPr lang="it-IT" altLang="it-IT"/>
          </a:p>
        </p:txBody>
      </p:sp>
      <p:sp>
        <p:nvSpPr>
          <p:cNvPr id="7169" name="Rectangle 1">
            <a:extLst>
              <a:ext uri="{FF2B5EF4-FFF2-40B4-BE49-F238E27FC236}">
                <a16:creationId xmlns:a16="http://schemas.microsoft.com/office/drawing/2014/main" xmlns="" id="{443F64A8-63C2-4CD9-B532-D399896602F8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0" name="Rectangle 2">
            <a:extLst>
              <a:ext uri="{FF2B5EF4-FFF2-40B4-BE49-F238E27FC236}">
                <a16:creationId xmlns:a16="http://schemas.microsoft.com/office/drawing/2014/main" xmlns="" id="{5CE2E103-30EA-41EA-9CDB-55C48CF36812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82" y="4714969"/>
            <a:ext cx="5438711" cy="44673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9136841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E94C25B-62CC-46FE-92F9-A751B205EF1C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0C00025-C564-4046-B074-100C27F0E047}" type="slidenum">
              <a:rPr lang="it-IT" altLang="it-IT"/>
              <a:pPr/>
              <a:t>16</a:t>
            </a:fld>
            <a:endParaRPr lang="it-IT" altLang="it-IT"/>
          </a:p>
        </p:txBody>
      </p:sp>
      <p:sp>
        <p:nvSpPr>
          <p:cNvPr id="7169" name="Rectangle 1">
            <a:extLst>
              <a:ext uri="{FF2B5EF4-FFF2-40B4-BE49-F238E27FC236}">
                <a16:creationId xmlns:a16="http://schemas.microsoft.com/office/drawing/2014/main" xmlns="" id="{443F64A8-63C2-4CD9-B532-D399896602F8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0" name="Rectangle 2">
            <a:extLst>
              <a:ext uri="{FF2B5EF4-FFF2-40B4-BE49-F238E27FC236}">
                <a16:creationId xmlns:a16="http://schemas.microsoft.com/office/drawing/2014/main" xmlns="" id="{5CE2E103-30EA-41EA-9CDB-55C48CF36812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82" y="4714969"/>
            <a:ext cx="5438711" cy="44673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7039308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E94C25B-62CC-46FE-92F9-A751B205EF1C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0C00025-C564-4046-B074-100C27F0E047}" type="slidenum">
              <a:rPr lang="it-IT" altLang="it-IT"/>
              <a:pPr/>
              <a:t>17</a:t>
            </a:fld>
            <a:endParaRPr lang="it-IT" altLang="it-IT"/>
          </a:p>
        </p:txBody>
      </p:sp>
      <p:sp>
        <p:nvSpPr>
          <p:cNvPr id="7169" name="Rectangle 1">
            <a:extLst>
              <a:ext uri="{FF2B5EF4-FFF2-40B4-BE49-F238E27FC236}">
                <a16:creationId xmlns:a16="http://schemas.microsoft.com/office/drawing/2014/main" xmlns="" id="{443F64A8-63C2-4CD9-B532-D399896602F8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0" name="Rectangle 2">
            <a:extLst>
              <a:ext uri="{FF2B5EF4-FFF2-40B4-BE49-F238E27FC236}">
                <a16:creationId xmlns:a16="http://schemas.microsoft.com/office/drawing/2014/main" xmlns="" id="{5CE2E103-30EA-41EA-9CDB-55C48CF36812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82" y="4714969"/>
            <a:ext cx="5438711" cy="44673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4323978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E94C25B-62CC-46FE-92F9-A751B205EF1C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0C00025-C564-4046-B074-100C27F0E047}" type="slidenum">
              <a:rPr lang="it-IT" altLang="it-IT"/>
              <a:pPr/>
              <a:t>18</a:t>
            </a:fld>
            <a:endParaRPr lang="it-IT" altLang="it-IT"/>
          </a:p>
        </p:txBody>
      </p:sp>
      <p:sp>
        <p:nvSpPr>
          <p:cNvPr id="7169" name="Rectangle 1">
            <a:extLst>
              <a:ext uri="{FF2B5EF4-FFF2-40B4-BE49-F238E27FC236}">
                <a16:creationId xmlns:a16="http://schemas.microsoft.com/office/drawing/2014/main" xmlns="" id="{443F64A8-63C2-4CD9-B532-D399896602F8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0" name="Rectangle 2">
            <a:extLst>
              <a:ext uri="{FF2B5EF4-FFF2-40B4-BE49-F238E27FC236}">
                <a16:creationId xmlns:a16="http://schemas.microsoft.com/office/drawing/2014/main" xmlns="" id="{5CE2E103-30EA-41EA-9CDB-55C48CF36812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82" y="4714969"/>
            <a:ext cx="5438711" cy="44673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55375843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E94C25B-62CC-46FE-92F9-A751B205EF1C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0C00025-C564-4046-B074-100C27F0E047}" type="slidenum">
              <a:rPr lang="it-IT" altLang="it-IT"/>
              <a:pPr/>
              <a:t>19</a:t>
            </a:fld>
            <a:endParaRPr lang="it-IT" altLang="it-IT"/>
          </a:p>
        </p:txBody>
      </p:sp>
      <p:sp>
        <p:nvSpPr>
          <p:cNvPr id="7169" name="Rectangle 1">
            <a:extLst>
              <a:ext uri="{FF2B5EF4-FFF2-40B4-BE49-F238E27FC236}">
                <a16:creationId xmlns:a16="http://schemas.microsoft.com/office/drawing/2014/main" xmlns="" id="{443F64A8-63C2-4CD9-B532-D399896602F8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0" name="Rectangle 2">
            <a:extLst>
              <a:ext uri="{FF2B5EF4-FFF2-40B4-BE49-F238E27FC236}">
                <a16:creationId xmlns:a16="http://schemas.microsoft.com/office/drawing/2014/main" xmlns="" id="{5CE2E103-30EA-41EA-9CDB-55C48CF36812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82" y="4714969"/>
            <a:ext cx="5438711" cy="44673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2430876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E94C25B-62CC-46FE-92F9-A751B205EF1C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0C00025-C564-4046-B074-100C27F0E047}" type="slidenum">
              <a:rPr lang="it-IT" altLang="it-IT"/>
              <a:pPr/>
              <a:t>2</a:t>
            </a:fld>
            <a:endParaRPr lang="it-IT" altLang="it-IT"/>
          </a:p>
        </p:txBody>
      </p:sp>
      <p:sp>
        <p:nvSpPr>
          <p:cNvPr id="7169" name="Rectangle 1">
            <a:extLst>
              <a:ext uri="{FF2B5EF4-FFF2-40B4-BE49-F238E27FC236}">
                <a16:creationId xmlns:a16="http://schemas.microsoft.com/office/drawing/2014/main" xmlns="" id="{443F64A8-63C2-4CD9-B532-D399896602F8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0" name="Rectangle 2">
            <a:extLst>
              <a:ext uri="{FF2B5EF4-FFF2-40B4-BE49-F238E27FC236}">
                <a16:creationId xmlns:a16="http://schemas.microsoft.com/office/drawing/2014/main" xmlns="" id="{5CE2E103-30EA-41EA-9CDB-55C48CF36812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82" y="4714969"/>
            <a:ext cx="5438711" cy="44673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E94C25B-62CC-46FE-92F9-A751B205EF1C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0C00025-C564-4046-B074-100C27F0E047}" type="slidenum">
              <a:rPr lang="it-IT" altLang="it-IT"/>
              <a:pPr/>
              <a:t>20</a:t>
            </a:fld>
            <a:endParaRPr lang="it-IT" altLang="it-IT"/>
          </a:p>
        </p:txBody>
      </p:sp>
      <p:sp>
        <p:nvSpPr>
          <p:cNvPr id="7169" name="Rectangle 1">
            <a:extLst>
              <a:ext uri="{FF2B5EF4-FFF2-40B4-BE49-F238E27FC236}">
                <a16:creationId xmlns:a16="http://schemas.microsoft.com/office/drawing/2014/main" xmlns="" id="{443F64A8-63C2-4CD9-B532-D399896602F8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0" name="Rectangle 2">
            <a:extLst>
              <a:ext uri="{FF2B5EF4-FFF2-40B4-BE49-F238E27FC236}">
                <a16:creationId xmlns:a16="http://schemas.microsoft.com/office/drawing/2014/main" xmlns="" id="{5CE2E103-30EA-41EA-9CDB-55C48CF36812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82" y="4714969"/>
            <a:ext cx="5438711" cy="44673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3966038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E94C25B-62CC-46FE-92F9-A751B205EF1C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0C00025-C564-4046-B074-100C27F0E047}" type="slidenum">
              <a:rPr lang="it-IT" altLang="it-IT"/>
              <a:pPr/>
              <a:t>21</a:t>
            </a:fld>
            <a:endParaRPr lang="it-IT" altLang="it-IT"/>
          </a:p>
        </p:txBody>
      </p:sp>
      <p:sp>
        <p:nvSpPr>
          <p:cNvPr id="7169" name="Rectangle 1">
            <a:extLst>
              <a:ext uri="{FF2B5EF4-FFF2-40B4-BE49-F238E27FC236}">
                <a16:creationId xmlns:a16="http://schemas.microsoft.com/office/drawing/2014/main" xmlns="" id="{443F64A8-63C2-4CD9-B532-D399896602F8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0" name="Rectangle 2">
            <a:extLst>
              <a:ext uri="{FF2B5EF4-FFF2-40B4-BE49-F238E27FC236}">
                <a16:creationId xmlns:a16="http://schemas.microsoft.com/office/drawing/2014/main" xmlns="" id="{5CE2E103-30EA-41EA-9CDB-55C48CF36812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82" y="4714969"/>
            <a:ext cx="5438711" cy="44673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46640713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E94C25B-62CC-46FE-92F9-A751B205EF1C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0C00025-C564-4046-B074-100C27F0E047}" type="slidenum">
              <a:rPr lang="it-IT" altLang="it-IT"/>
              <a:pPr/>
              <a:t>22</a:t>
            </a:fld>
            <a:endParaRPr lang="it-IT" altLang="it-IT"/>
          </a:p>
        </p:txBody>
      </p:sp>
      <p:sp>
        <p:nvSpPr>
          <p:cNvPr id="7169" name="Rectangle 1">
            <a:extLst>
              <a:ext uri="{FF2B5EF4-FFF2-40B4-BE49-F238E27FC236}">
                <a16:creationId xmlns:a16="http://schemas.microsoft.com/office/drawing/2014/main" xmlns="" id="{443F64A8-63C2-4CD9-B532-D399896602F8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0" name="Rectangle 2">
            <a:extLst>
              <a:ext uri="{FF2B5EF4-FFF2-40B4-BE49-F238E27FC236}">
                <a16:creationId xmlns:a16="http://schemas.microsoft.com/office/drawing/2014/main" xmlns="" id="{5CE2E103-30EA-41EA-9CDB-55C48CF36812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82" y="4714969"/>
            <a:ext cx="5438711" cy="44673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61321085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E94C25B-62CC-46FE-92F9-A751B205EF1C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0C00025-C564-4046-B074-100C27F0E047}" type="slidenum">
              <a:rPr lang="it-IT" altLang="it-IT"/>
              <a:pPr/>
              <a:t>23</a:t>
            </a:fld>
            <a:endParaRPr lang="it-IT" altLang="it-IT"/>
          </a:p>
        </p:txBody>
      </p:sp>
      <p:sp>
        <p:nvSpPr>
          <p:cNvPr id="7169" name="Rectangle 1">
            <a:extLst>
              <a:ext uri="{FF2B5EF4-FFF2-40B4-BE49-F238E27FC236}">
                <a16:creationId xmlns:a16="http://schemas.microsoft.com/office/drawing/2014/main" xmlns="" id="{443F64A8-63C2-4CD9-B532-D399896602F8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0" name="Rectangle 2">
            <a:extLst>
              <a:ext uri="{FF2B5EF4-FFF2-40B4-BE49-F238E27FC236}">
                <a16:creationId xmlns:a16="http://schemas.microsoft.com/office/drawing/2014/main" xmlns="" id="{5CE2E103-30EA-41EA-9CDB-55C48CF36812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82" y="4714969"/>
            <a:ext cx="5438711" cy="44673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04006256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E94C25B-62CC-46FE-92F9-A751B205EF1C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0C00025-C564-4046-B074-100C27F0E047}" type="slidenum">
              <a:rPr lang="it-IT" altLang="it-IT"/>
              <a:pPr/>
              <a:t>24</a:t>
            </a:fld>
            <a:endParaRPr lang="it-IT" altLang="it-IT"/>
          </a:p>
        </p:txBody>
      </p:sp>
      <p:sp>
        <p:nvSpPr>
          <p:cNvPr id="7169" name="Rectangle 1">
            <a:extLst>
              <a:ext uri="{FF2B5EF4-FFF2-40B4-BE49-F238E27FC236}">
                <a16:creationId xmlns:a16="http://schemas.microsoft.com/office/drawing/2014/main" xmlns="" id="{443F64A8-63C2-4CD9-B532-D399896602F8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0" name="Rectangle 2">
            <a:extLst>
              <a:ext uri="{FF2B5EF4-FFF2-40B4-BE49-F238E27FC236}">
                <a16:creationId xmlns:a16="http://schemas.microsoft.com/office/drawing/2014/main" xmlns="" id="{5CE2E103-30EA-41EA-9CDB-55C48CF36812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82" y="4714969"/>
            <a:ext cx="5438711" cy="44673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49737777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E94C25B-62CC-46FE-92F9-A751B205EF1C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0C00025-C564-4046-B074-100C27F0E047}" type="slidenum">
              <a:rPr lang="it-IT" altLang="it-IT"/>
              <a:pPr/>
              <a:t>25</a:t>
            </a:fld>
            <a:endParaRPr lang="it-IT" altLang="it-IT"/>
          </a:p>
        </p:txBody>
      </p:sp>
      <p:sp>
        <p:nvSpPr>
          <p:cNvPr id="7169" name="Rectangle 1">
            <a:extLst>
              <a:ext uri="{FF2B5EF4-FFF2-40B4-BE49-F238E27FC236}">
                <a16:creationId xmlns:a16="http://schemas.microsoft.com/office/drawing/2014/main" xmlns="" id="{443F64A8-63C2-4CD9-B532-D399896602F8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0" name="Rectangle 2">
            <a:extLst>
              <a:ext uri="{FF2B5EF4-FFF2-40B4-BE49-F238E27FC236}">
                <a16:creationId xmlns:a16="http://schemas.microsoft.com/office/drawing/2014/main" xmlns="" id="{5CE2E103-30EA-41EA-9CDB-55C48CF36812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82" y="4714969"/>
            <a:ext cx="5438711" cy="44673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98832202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9E1D90DE-C03E-4BB9-B9B7-CE3DF4047928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0D4D47D-4D9A-4471-9A39-EE7F2E9A7682}" type="slidenum">
              <a:rPr lang="it-IT" altLang="it-IT"/>
              <a:pPr/>
              <a:t>26</a:t>
            </a:fld>
            <a:endParaRPr lang="it-IT" altLang="it-IT"/>
          </a:p>
        </p:txBody>
      </p:sp>
      <p:sp>
        <p:nvSpPr>
          <p:cNvPr id="8193" name="Rectangle 1">
            <a:extLst>
              <a:ext uri="{FF2B5EF4-FFF2-40B4-BE49-F238E27FC236}">
                <a16:creationId xmlns:a16="http://schemas.microsoft.com/office/drawing/2014/main" xmlns="" id="{D366679C-F394-4D8B-AF93-9E17F4C97D39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194" name="Rectangle 2">
            <a:extLst>
              <a:ext uri="{FF2B5EF4-FFF2-40B4-BE49-F238E27FC236}">
                <a16:creationId xmlns:a16="http://schemas.microsoft.com/office/drawing/2014/main" xmlns="" id="{ACEA8F14-8FDC-494D-9A48-560DE9509FE3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82" y="4714969"/>
            <a:ext cx="5438711" cy="44673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E94C25B-62CC-46FE-92F9-A751B205EF1C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0C00025-C564-4046-B074-100C27F0E047}" type="slidenum">
              <a:rPr lang="it-IT" altLang="it-IT"/>
              <a:pPr/>
              <a:t>3</a:t>
            </a:fld>
            <a:endParaRPr lang="it-IT" altLang="it-IT"/>
          </a:p>
        </p:txBody>
      </p:sp>
      <p:sp>
        <p:nvSpPr>
          <p:cNvPr id="7169" name="Rectangle 1">
            <a:extLst>
              <a:ext uri="{FF2B5EF4-FFF2-40B4-BE49-F238E27FC236}">
                <a16:creationId xmlns:a16="http://schemas.microsoft.com/office/drawing/2014/main" xmlns="" id="{443F64A8-63C2-4CD9-B532-D399896602F8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0" name="Rectangle 2">
            <a:extLst>
              <a:ext uri="{FF2B5EF4-FFF2-40B4-BE49-F238E27FC236}">
                <a16:creationId xmlns:a16="http://schemas.microsoft.com/office/drawing/2014/main" xmlns="" id="{5CE2E103-30EA-41EA-9CDB-55C48CF36812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82" y="4714969"/>
            <a:ext cx="5438711" cy="44673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7574676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E94C25B-62CC-46FE-92F9-A751B205EF1C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0C00025-C564-4046-B074-100C27F0E047}" type="slidenum">
              <a:rPr lang="it-IT" altLang="it-IT"/>
              <a:pPr/>
              <a:t>4</a:t>
            </a:fld>
            <a:endParaRPr lang="it-IT" altLang="it-IT"/>
          </a:p>
        </p:txBody>
      </p:sp>
      <p:sp>
        <p:nvSpPr>
          <p:cNvPr id="7169" name="Rectangle 1">
            <a:extLst>
              <a:ext uri="{FF2B5EF4-FFF2-40B4-BE49-F238E27FC236}">
                <a16:creationId xmlns:a16="http://schemas.microsoft.com/office/drawing/2014/main" xmlns="" id="{443F64A8-63C2-4CD9-B532-D399896602F8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0" name="Rectangle 2">
            <a:extLst>
              <a:ext uri="{FF2B5EF4-FFF2-40B4-BE49-F238E27FC236}">
                <a16:creationId xmlns:a16="http://schemas.microsoft.com/office/drawing/2014/main" xmlns="" id="{5CE2E103-30EA-41EA-9CDB-55C48CF36812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82" y="4714969"/>
            <a:ext cx="5438711" cy="44673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5008492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E94C25B-62CC-46FE-92F9-A751B205EF1C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0C00025-C564-4046-B074-100C27F0E047}" type="slidenum">
              <a:rPr lang="it-IT" altLang="it-IT"/>
              <a:pPr/>
              <a:t>5</a:t>
            </a:fld>
            <a:endParaRPr lang="it-IT" altLang="it-IT"/>
          </a:p>
        </p:txBody>
      </p:sp>
      <p:sp>
        <p:nvSpPr>
          <p:cNvPr id="7169" name="Rectangle 1">
            <a:extLst>
              <a:ext uri="{FF2B5EF4-FFF2-40B4-BE49-F238E27FC236}">
                <a16:creationId xmlns:a16="http://schemas.microsoft.com/office/drawing/2014/main" xmlns="" id="{443F64A8-63C2-4CD9-B532-D399896602F8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0" name="Rectangle 2">
            <a:extLst>
              <a:ext uri="{FF2B5EF4-FFF2-40B4-BE49-F238E27FC236}">
                <a16:creationId xmlns:a16="http://schemas.microsoft.com/office/drawing/2014/main" xmlns="" id="{5CE2E103-30EA-41EA-9CDB-55C48CF36812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82" y="4714969"/>
            <a:ext cx="5438711" cy="44673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915724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E94C25B-62CC-46FE-92F9-A751B205EF1C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0C00025-C564-4046-B074-100C27F0E047}" type="slidenum">
              <a:rPr lang="it-IT" altLang="it-IT"/>
              <a:pPr/>
              <a:t>6</a:t>
            </a:fld>
            <a:endParaRPr lang="it-IT" altLang="it-IT"/>
          </a:p>
        </p:txBody>
      </p:sp>
      <p:sp>
        <p:nvSpPr>
          <p:cNvPr id="7169" name="Rectangle 1">
            <a:extLst>
              <a:ext uri="{FF2B5EF4-FFF2-40B4-BE49-F238E27FC236}">
                <a16:creationId xmlns:a16="http://schemas.microsoft.com/office/drawing/2014/main" xmlns="" id="{443F64A8-63C2-4CD9-B532-D399896602F8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0" name="Rectangle 2">
            <a:extLst>
              <a:ext uri="{FF2B5EF4-FFF2-40B4-BE49-F238E27FC236}">
                <a16:creationId xmlns:a16="http://schemas.microsoft.com/office/drawing/2014/main" xmlns="" id="{5CE2E103-30EA-41EA-9CDB-55C48CF36812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82" y="4714969"/>
            <a:ext cx="5438711" cy="44673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3996771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E94C25B-62CC-46FE-92F9-A751B205EF1C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0C00025-C564-4046-B074-100C27F0E047}" type="slidenum">
              <a:rPr lang="it-IT" altLang="it-IT"/>
              <a:pPr/>
              <a:t>7</a:t>
            </a:fld>
            <a:endParaRPr lang="it-IT" altLang="it-IT"/>
          </a:p>
        </p:txBody>
      </p:sp>
      <p:sp>
        <p:nvSpPr>
          <p:cNvPr id="7169" name="Rectangle 1">
            <a:extLst>
              <a:ext uri="{FF2B5EF4-FFF2-40B4-BE49-F238E27FC236}">
                <a16:creationId xmlns:a16="http://schemas.microsoft.com/office/drawing/2014/main" xmlns="" id="{443F64A8-63C2-4CD9-B532-D399896602F8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0" name="Rectangle 2">
            <a:extLst>
              <a:ext uri="{FF2B5EF4-FFF2-40B4-BE49-F238E27FC236}">
                <a16:creationId xmlns:a16="http://schemas.microsoft.com/office/drawing/2014/main" xmlns="" id="{5CE2E103-30EA-41EA-9CDB-55C48CF36812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82" y="4714969"/>
            <a:ext cx="5438711" cy="44673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364859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E94C25B-62CC-46FE-92F9-A751B205EF1C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0C00025-C564-4046-B074-100C27F0E047}" type="slidenum">
              <a:rPr lang="it-IT" altLang="it-IT"/>
              <a:pPr/>
              <a:t>8</a:t>
            </a:fld>
            <a:endParaRPr lang="it-IT" altLang="it-IT"/>
          </a:p>
        </p:txBody>
      </p:sp>
      <p:sp>
        <p:nvSpPr>
          <p:cNvPr id="7169" name="Rectangle 1">
            <a:extLst>
              <a:ext uri="{FF2B5EF4-FFF2-40B4-BE49-F238E27FC236}">
                <a16:creationId xmlns:a16="http://schemas.microsoft.com/office/drawing/2014/main" xmlns="" id="{443F64A8-63C2-4CD9-B532-D399896602F8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0" name="Rectangle 2">
            <a:extLst>
              <a:ext uri="{FF2B5EF4-FFF2-40B4-BE49-F238E27FC236}">
                <a16:creationId xmlns:a16="http://schemas.microsoft.com/office/drawing/2014/main" xmlns="" id="{5CE2E103-30EA-41EA-9CDB-55C48CF36812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82" y="4714969"/>
            <a:ext cx="5438711" cy="44673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5624283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E94C25B-62CC-46FE-92F9-A751B205EF1C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0C00025-C564-4046-B074-100C27F0E047}" type="slidenum">
              <a:rPr lang="it-IT" altLang="it-IT"/>
              <a:pPr/>
              <a:t>9</a:t>
            </a:fld>
            <a:endParaRPr lang="it-IT" altLang="it-IT"/>
          </a:p>
        </p:txBody>
      </p:sp>
      <p:sp>
        <p:nvSpPr>
          <p:cNvPr id="7169" name="Rectangle 1">
            <a:extLst>
              <a:ext uri="{FF2B5EF4-FFF2-40B4-BE49-F238E27FC236}">
                <a16:creationId xmlns:a16="http://schemas.microsoft.com/office/drawing/2014/main" xmlns="" id="{443F64A8-63C2-4CD9-B532-D399896602F8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60938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0" name="Rectangle 2">
            <a:extLst>
              <a:ext uri="{FF2B5EF4-FFF2-40B4-BE49-F238E27FC236}">
                <a16:creationId xmlns:a16="http://schemas.microsoft.com/office/drawing/2014/main" xmlns="" id="{5CE2E103-30EA-41EA-9CDB-55C48CF36812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482" y="4714969"/>
            <a:ext cx="5438711" cy="446735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9785786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FC737683-E640-4BF0-9921-0B9D99CB2E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xmlns="" id="{D9977BF4-8256-4F42-8833-FCE25514DB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8845EEE2-C844-42C3-BB56-79208CF926A8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29F88C4-2B25-42C9-9C26-3BD3DD99A92E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098614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D952FAA2-2757-49A8-8801-BDFFAF14E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xmlns="" id="{0E65193A-D427-483E-8A76-B270243ADC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997591DC-3F8E-41FB-8E84-8F8F3CC51A1C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D787D7A-54BA-4989-AE8E-8FF4E6D7B0FE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783326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xmlns="" id="{6DC3A2A1-3406-46A3-8A47-AC6F82F8E1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xmlns="" id="{F0D3E31F-562D-4BA2-BEA8-4C3C071AB4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147B81D8-8115-4C00-A649-0B32F9CDEC36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CD65246-AA65-4401-99AA-CED9AC0FEC65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466361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C8505E53-C360-4024-88AC-A88DABEF6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E779B958-5911-4A53-9317-6AF4375DF8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D7A0005B-ADB1-41B1-AEED-3A6685E0A0D4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F114916-D7EF-4C6C-882C-E0A0764F041C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0385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65193872-DB11-42C3-8106-9CA0F71D2D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xmlns="" id="{7F6E97E7-CCF1-418B-979E-D0E9C396F6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C11E125D-ECA5-43B3-864A-DCA2C980FAEE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ADCFACF-312E-42B5-B4BE-333EA2D6B524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132136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E805D6F7-4C13-44BE-A004-803622DBAA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924D12E6-B27A-498C-8754-562BD83684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xmlns="" id="{463D1C3A-B7A1-4006-9E0A-570DFFD822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xmlns="" id="{2AA72FF1-89E7-4A9A-B2FC-2085AFA3711C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FDFEF67-1129-4815-85E9-57F18064741C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145470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7506ADE6-EA86-4A2F-AB4D-A80856F21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xmlns="" id="{5A8BACF8-106E-47D2-A5BB-1D3D90258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xmlns="" id="{F6EAF4FB-A150-42C0-B91B-2E70F66A88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xmlns="" id="{7A60F6AA-42F5-4E44-979D-1CA605D5CF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xmlns="" id="{162F9337-7288-4FF1-9F92-5C905A220C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xmlns="" id="{4FD0B104-C183-44FF-88B2-8428288067AD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4F79A64-2E30-4134-A0F0-CC01FD2E6F7C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986550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AECA8EE5-5E69-4B73-AC1D-B3F84CCD5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xmlns="" id="{A6FD1F63-10B1-4333-A1CA-E1361A8C813D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F61663C-BFC3-4FA5-80FF-AD5C38660E35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291800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xmlns="" id="{AF37B043-1A50-4C81-8AFD-947540F6FDE5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E0D4EE2-5AEB-4B58-8F2B-E00290762AC9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002225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31A1EDF2-0EDD-4D15-9F22-4D76E29CE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5A302EDA-8D2B-411C-8642-930EC32A91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xmlns="" id="{0BCFB5DB-4443-43AD-93EF-EF308FC47A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xmlns="" id="{790E5195-7A74-4B64-926B-D903A2F3716E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46CE6A7-2A8B-4016-9DCD-1F1FA2816468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477432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34E44A9D-CD7F-4550-B302-3DC3A4F59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xmlns="" id="{A91B6085-B513-4DF3-BA42-D78D3018BE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xmlns="" id="{08759610-4C59-4463-A58A-4D4258E415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xmlns="" id="{EE6C953E-9642-41F8-8106-09F64C2C4507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3871CE6-9BD2-4D33-A780-4B2488C7852E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528736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>
            <a:extLst>
              <a:ext uri="{FF2B5EF4-FFF2-40B4-BE49-F238E27FC236}">
                <a16:creationId xmlns:a16="http://schemas.microsoft.com/office/drawing/2014/main" xmlns="" id="{7396C49D-975A-4AEF-B231-16CDE83DB68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it-IT"/>
              <a:t>Fate clic per modificare il formato del testo del titoloFare clic per modificare lo stile del titolo</a:t>
            </a:r>
          </a:p>
        </p:txBody>
      </p:sp>
      <p:sp>
        <p:nvSpPr>
          <p:cNvPr id="1026" name="Rectangle 2">
            <a:extLst>
              <a:ext uri="{FF2B5EF4-FFF2-40B4-BE49-F238E27FC236}">
                <a16:creationId xmlns:a16="http://schemas.microsoft.com/office/drawing/2014/main" xmlns="" id="{755E041E-B7A0-46ED-8C6B-221B0AAA4A2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it-IT"/>
              <a:t>Fate clic per modificare il formato del testo della struttura</a:t>
            </a:r>
          </a:p>
          <a:p>
            <a:pPr lvl="1"/>
            <a:r>
              <a:rPr lang="en-GB" altLang="it-IT"/>
              <a:t>Secondo livello struttura</a:t>
            </a:r>
          </a:p>
          <a:p>
            <a:pPr lvl="2"/>
            <a:r>
              <a:rPr lang="en-GB" altLang="it-IT"/>
              <a:t>Terzo livello struttura</a:t>
            </a:r>
          </a:p>
          <a:p>
            <a:pPr lvl="3"/>
            <a:r>
              <a:rPr lang="en-GB" altLang="it-IT"/>
              <a:t>Quarto livello struttura</a:t>
            </a:r>
          </a:p>
          <a:p>
            <a:pPr lvl="4"/>
            <a:r>
              <a:rPr lang="en-GB" altLang="it-IT"/>
              <a:t>Quinto livello struttura</a:t>
            </a:r>
          </a:p>
          <a:p>
            <a:pPr lvl="4"/>
            <a:r>
              <a:rPr lang="en-GB" altLang="it-IT"/>
              <a:t>Sesto livello struttura</a:t>
            </a:r>
          </a:p>
          <a:p>
            <a:pPr lvl="4"/>
            <a:r>
              <a:rPr lang="en-GB" altLang="it-IT"/>
              <a:t>Settimo livello struttura</a:t>
            </a:r>
          </a:p>
          <a:p>
            <a:pPr lvl="4"/>
            <a:r>
              <a:rPr lang="en-GB" altLang="it-IT"/>
              <a:t>Ottavo livello struttura</a:t>
            </a:r>
          </a:p>
          <a:p>
            <a:pPr lvl="0"/>
            <a:r>
              <a:rPr lang="en-GB" altLang="it-IT"/>
              <a:t>Nono livello strutturaFare clic per modificare stili del testo dello schema</a:t>
            </a:r>
          </a:p>
          <a:p>
            <a:pPr lvl="1"/>
            <a:r>
              <a:rPr lang="en-GB" altLang="it-IT"/>
              <a:t>Secondo livello</a:t>
            </a:r>
          </a:p>
          <a:p>
            <a:pPr lvl="2"/>
            <a:r>
              <a:rPr lang="en-GB" altLang="it-IT"/>
              <a:t>Terzo livello</a:t>
            </a:r>
          </a:p>
          <a:p>
            <a:pPr lvl="3"/>
            <a:r>
              <a:rPr lang="en-GB" altLang="it-IT"/>
              <a:t>Quarto livello</a:t>
            </a:r>
          </a:p>
          <a:p>
            <a:pPr lvl="4"/>
            <a:r>
              <a:rPr lang="en-GB" altLang="it-IT"/>
              <a:t>Quinto livello</a:t>
            </a:r>
          </a:p>
        </p:txBody>
      </p:sp>
      <p:sp>
        <p:nvSpPr>
          <p:cNvPr id="1027" name="Text Box 3">
            <a:extLst>
              <a:ext uri="{FF2B5EF4-FFF2-40B4-BE49-F238E27FC236}">
                <a16:creationId xmlns:a16="http://schemas.microsoft.com/office/drawing/2014/main" xmlns="" id="{3DB5CAEA-D9F2-452C-AA4B-A991C3412C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028" name="Text Box 4">
            <a:extLst>
              <a:ext uri="{FF2B5EF4-FFF2-40B4-BE49-F238E27FC236}">
                <a16:creationId xmlns:a16="http://schemas.microsoft.com/office/drawing/2014/main" xmlns="" id="{DC2B42AA-52E7-485A-9896-52379C5A86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xmlns="" id="{8929DFDA-2F32-4E59-9822-C56A895BC2E6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</a:tabLst>
              <a:defRPr b="1">
                <a:solidFill>
                  <a:srgbClr val="000000"/>
                </a:solidFill>
                <a:latin typeface="+mn-lt"/>
                <a:cs typeface="Arial Unicode MS" charset="0"/>
              </a:defRPr>
            </a:lvl1pPr>
          </a:lstStyle>
          <a:p>
            <a:fld id="{8D5B2EC4-CAF3-4354-8907-F37C89354F1F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2pPr>
      <a:lvl3pPr marL="1143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3pPr>
      <a:lvl4pPr marL="1600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4pPr>
      <a:lvl5pPr marL="20574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49263" rtl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chart" Target="../charts/chart8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7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chart" Target="../charts/chart10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9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chart" Target="../charts/chart1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chart" Target="../charts/chart1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3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chart" Target="../charts/chart16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5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chart" Target="../charts/chart18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7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chart" Target="../charts/chart20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9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8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emf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1.png"/><Relationship Id="rId7" Type="http://schemas.openxmlformats.org/officeDocument/2006/relationships/diagramLayout" Target="../diagrams/layout1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.xml"/><Relationship Id="rId5" Type="http://schemas.openxmlformats.org/officeDocument/2006/relationships/image" Target="../media/image5.png"/><Relationship Id="rId10" Type="http://schemas.microsoft.com/office/2007/relationships/diagramDrawing" Target="../diagrams/drawing1.xml"/><Relationship Id="rId4" Type="http://schemas.openxmlformats.org/officeDocument/2006/relationships/image" Target="../media/image4.emf"/><Relationship Id="rId9" Type="http://schemas.openxmlformats.org/officeDocument/2006/relationships/diagramColors" Target="../diagrams/colors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Excel_Worksheet1.xlsx"/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image" Target="../media/image1.png"/><Relationship Id="rId9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chart" Target="../charts/chart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chart" Target="../charts/chart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>
            <a:extLst>
              <a:ext uri="{FF2B5EF4-FFF2-40B4-BE49-F238E27FC236}">
                <a16:creationId xmlns:a16="http://schemas.microsoft.com/office/drawing/2014/main" xmlns="" id="{1B72BD61-BF11-4FF2-951F-559DC4D375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3238"/>
            <a:ext cx="91440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xmlns="" id="{C95D3F04-D2C1-4C54-B226-D339CE3946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1925" y="139711"/>
            <a:ext cx="628015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9" name="Rectangle 7">
            <a:extLst>
              <a:ext uri="{FF2B5EF4-FFF2-40B4-BE49-F238E27FC236}">
                <a16:creationId xmlns:a16="http://schemas.microsoft.com/office/drawing/2014/main" xmlns="" id="{2443C725-ACF6-4242-979A-92DF7BA1BC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921" y="2719737"/>
            <a:ext cx="751415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lnSpc>
                <a:spcPct val="100000"/>
              </a:lnSpc>
            </a:pPr>
            <a:r>
              <a:rPr lang="it-IT" altLang="it-IT" sz="2400" b="1" dirty="0">
                <a:solidFill>
                  <a:schemeClr val="tx1"/>
                </a:solidFill>
                <a:latin typeface="+mj-lt"/>
                <a:ea typeface="SimSun" panose="02010600030101010101" pitchFamily="2" charset="-122"/>
              </a:rPr>
              <a:t>Punto </a:t>
            </a:r>
            <a:r>
              <a:rPr lang="it-IT" altLang="it-IT" sz="2400" b="1" dirty="0" smtClean="0">
                <a:solidFill>
                  <a:schemeClr val="tx1"/>
                </a:solidFill>
                <a:latin typeface="+mj-lt"/>
                <a:ea typeface="SimSun" panose="02010600030101010101" pitchFamily="2" charset="-122"/>
              </a:rPr>
              <a:t>8.a dell’</a:t>
            </a:r>
            <a:r>
              <a:rPr lang="it-IT" altLang="it-IT" sz="2400" b="1" dirty="0" err="1" smtClean="0">
                <a:solidFill>
                  <a:schemeClr val="tx1"/>
                </a:solidFill>
                <a:latin typeface="+mj-lt"/>
                <a:ea typeface="SimSun" panose="02010600030101010101" pitchFamily="2" charset="-122"/>
              </a:rPr>
              <a:t>OdG</a:t>
            </a:r>
            <a:endParaRPr lang="it-IT" altLang="it-IT" sz="2400" b="1" dirty="0" smtClean="0">
              <a:solidFill>
                <a:schemeClr val="tx1"/>
              </a:solidFill>
              <a:latin typeface="+mj-lt"/>
              <a:ea typeface="SimSun" panose="02010600030101010101" pitchFamily="2" charset="-122"/>
            </a:endParaRPr>
          </a:p>
          <a:p>
            <a:pPr algn="ctr" hangingPunct="1">
              <a:lnSpc>
                <a:spcPct val="100000"/>
              </a:lnSpc>
            </a:pPr>
            <a:r>
              <a:rPr lang="it-IT" altLang="it-IT" sz="2400" b="1" dirty="0">
                <a:solidFill>
                  <a:schemeClr val="tx1"/>
                </a:solidFill>
                <a:latin typeface="+mj-lt"/>
                <a:ea typeface="SimSun" panose="02010600030101010101" pitchFamily="2" charset="-122"/>
              </a:rPr>
              <a:t>Informativa sull'attuazione della IOG nel territorio – andamento generale e prospettive</a:t>
            </a:r>
          </a:p>
        </p:txBody>
      </p:sp>
      <p:pic>
        <p:nvPicPr>
          <p:cNvPr id="3080" name="Picture 8">
            <a:extLst>
              <a:ext uri="{FF2B5EF4-FFF2-40B4-BE49-F238E27FC236}">
                <a16:creationId xmlns:a16="http://schemas.microsoft.com/office/drawing/2014/main" xmlns="" id="{9AF49DEC-0479-4BB7-A546-6F82DA72C0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3" y="6105525"/>
            <a:ext cx="2673350" cy="73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" name="CasellaDiTesto 10"/>
          <p:cNvSpPr txBox="1"/>
          <p:nvPr/>
        </p:nvSpPr>
        <p:spPr>
          <a:xfrm>
            <a:off x="5633194" y="6179849"/>
            <a:ext cx="3275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Palermo 25 giugno 2019</a:t>
            </a:r>
          </a:p>
          <a:p>
            <a:pPr algn="ctr"/>
            <a:r>
              <a:rPr lang="it-IT" sz="1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I.P.S.S.E.O.A. "Pietro Piazza</a:t>
            </a:r>
            <a:r>
              <a:rPr lang="it-IT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endParaRPr lang="it-IT" sz="1600" b="1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17464" y="1201823"/>
            <a:ext cx="9089592" cy="8525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600" b="1" dirty="0" smtClean="0">
                <a:solidFill>
                  <a:srgbClr val="0070C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Comitato </a:t>
            </a:r>
            <a:r>
              <a:rPr lang="it-IT" sz="2600" b="1" dirty="0">
                <a:solidFill>
                  <a:srgbClr val="0070C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di Sorveglianza del  Programma Operativo </a:t>
            </a:r>
          </a:p>
          <a:p>
            <a:pPr algn="ctr" defTabSz="449263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600" b="1" dirty="0">
                <a:solidFill>
                  <a:srgbClr val="0070C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FSE Sicilia 2014 – 2020</a:t>
            </a:r>
            <a:endParaRPr lang="it-IT" sz="2600" b="1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0" y="4797854"/>
            <a:ext cx="9144000" cy="738664"/>
          </a:xfrm>
          <a:prstGeom prst="rect">
            <a:avLst/>
          </a:prstGeom>
          <a:noFill/>
        </p:spPr>
        <p:txBody>
          <a:bodyPr wrap="square" lIns="180000" rIns="180000" rtlCol="0">
            <a:spAutoFit/>
          </a:bodyPr>
          <a:lstStyle/>
          <a:p>
            <a:pPr marL="0" marR="0" lvl="0" indent="0" defTabSz="914400" eaLnBrk="0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ea typeface="+mn-ea"/>
              </a:rPr>
              <a:t>Relatore Dott.ssa Francesca </a:t>
            </a:r>
            <a:r>
              <a:rPr kumimoji="0" lang="it-IT" sz="1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ea typeface="+mn-ea"/>
              </a:rPr>
              <a:t>Garoffolo</a:t>
            </a:r>
            <a:endParaRPr kumimoji="0" lang="it-IT" sz="1200" b="1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ea typeface="+mn-ea"/>
            </a:endParaRPr>
          </a:p>
          <a:p>
            <a:pPr marL="0" marR="0" lvl="0" indent="0" defTabSz="914400" eaLnBrk="0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ea typeface="+mn-ea"/>
              </a:rPr>
              <a:t>Assessorato Regionale della Famiglia, delle Politiche Sociali e del Lavoro</a:t>
            </a:r>
            <a:endParaRPr kumimoji="0" lang="it-IT" sz="12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</a:endParaRPr>
          </a:p>
          <a:p>
            <a:pPr marL="0" marR="0" lvl="0" indent="0" defTabSz="914400" eaLnBrk="0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ea typeface="+mn-ea"/>
              </a:rPr>
              <a:t>Dipartimento del Lavoro, dell’Impiego, dell’Orientamento, dei Servizi e delle Attività Formative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>
            <a:extLst>
              <a:ext uri="{FF2B5EF4-FFF2-40B4-BE49-F238E27FC236}">
                <a16:creationId xmlns:a16="http://schemas.microsoft.com/office/drawing/2014/main" xmlns="" id="{61D16BB0-D86A-4D23-B955-18A6CA097D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lum brigh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76"/>
          <a:stretch>
            <a:fillRect/>
          </a:stretch>
        </p:blipFill>
        <p:spPr bwMode="auto">
          <a:xfrm>
            <a:off x="611188" y="476250"/>
            <a:ext cx="8531225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48000"/>
                  </a:blip>
                  <a:srcRect r="437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xmlns="" id="{D3F9C26A-A349-41A9-9FC3-BAF891D6ED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49" r="5626"/>
          <a:stretch>
            <a:fillRect/>
          </a:stretch>
        </p:blipFill>
        <p:spPr bwMode="auto">
          <a:xfrm>
            <a:off x="6588125" y="6310313"/>
            <a:ext cx="223202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26849" r="562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00" name="Rectangle 4">
            <a:extLst>
              <a:ext uri="{FF2B5EF4-FFF2-40B4-BE49-F238E27FC236}">
                <a16:creationId xmlns:a16="http://schemas.microsoft.com/office/drawing/2014/main" xmlns="" id="{9CAE6D87-F06D-4CBB-8DD3-A7F306324E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338" y="223838"/>
            <a:ext cx="8856662" cy="501676"/>
          </a:xfrm>
          <a:prstGeom prst="rect">
            <a:avLst/>
          </a:prstGeom>
          <a:noFill/>
          <a:extLst/>
        </p:spPr>
        <p:txBody>
          <a:bodyPr wrap="square">
            <a:spAutoFit/>
          </a:bodyPr>
          <a:lstStyle/>
          <a:p>
            <a:pPr algn="ctr">
              <a:lnSpc>
                <a:spcPct val="9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sz="2800" b="1" dirty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  <a:sym typeface="Arial"/>
              </a:rPr>
              <a:t>Misura 2 – Ripartizione </a:t>
            </a:r>
            <a:r>
              <a:rPr lang="it-IT" sz="2800" b="1" dirty="0" smtClean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  <a:sym typeface="Arial"/>
              </a:rPr>
              <a:t>territoriale</a:t>
            </a:r>
            <a:endParaRPr lang="it-IT" altLang="it-IT" sz="2800" b="1" dirty="0">
              <a:solidFill>
                <a:srgbClr val="0070C0"/>
              </a:solidFill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4101" name="Picture 5">
            <a:extLst>
              <a:ext uri="{FF2B5EF4-FFF2-40B4-BE49-F238E27FC236}">
                <a16:creationId xmlns:a16="http://schemas.microsoft.com/office/drawing/2014/main" xmlns="" id="{5C6A2753-7280-4546-A925-A340508D5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6292850"/>
            <a:ext cx="21082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10" name="Grafico 9">
            <a:extLst>
              <a:ext uri="{FF2B5EF4-FFF2-40B4-BE49-F238E27FC236}">
                <a16:creationId xmlns:a16="http://schemas.microsoft.com/office/drawing/2014/main" xmlns="" id="{03A445B5-F225-4F28-AED9-F8F934E7CEF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8607086"/>
              </p:ext>
            </p:extLst>
          </p:nvPr>
        </p:nvGraphicFramePr>
        <p:xfrm>
          <a:off x="179512" y="1628800"/>
          <a:ext cx="4797250" cy="29748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1" name="Grafico 10">
            <a:extLst>
              <a:ext uri="{FF2B5EF4-FFF2-40B4-BE49-F238E27FC236}">
                <a16:creationId xmlns:a16="http://schemas.microsoft.com/office/drawing/2014/main" xmlns="" id="{0198FBBC-B352-417F-89F7-4E5ACBDEE03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7022873"/>
              </p:ext>
            </p:extLst>
          </p:nvPr>
        </p:nvGraphicFramePr>
        <p:xfrm>
          <a:off x="4857999" y="3459338"/>
          <a:ext cx="4109993" cy="25379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35016277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>
            <a:extLst>
              <a:ext uri="{FF2B5EF4-FFF2-40B4-BE49-F238E27FC236}">
                <a16:creationId xmlns:a16="http://schemas.microsoft.com/office/drawing/2014/main" xmlns="" id="{61D16BB0-D86A-4D23-B955-18A6CA097D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lum brigh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76"/>
          <a:stretch>
            <a:fillRect/>
          </a:stretch>
        </p:blipFill>
        <p:spPr bwMode="auto">
          <a:xfrm>
            <a:off x="611188" y="476250"/>
            <a:ext cx="8531225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48000"/>
                  </a:blip>
                  <a:srcRect r="437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xmlns="" id="{D3F9C26A-A349-41A9-9FC3-BAF891D6ED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49" r="5626"/>
          <a:stretch>
            <a:fillRect/>
          </a:stretch>
        </p:blipFill>
        <p:spPr bwMode="auto">
          <a:xfrm>
            <a:off x="6588125" y="6310313"/>
            <a:ext cx="223202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26849" r="562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00" name="Rectangle 4">
            <a:extLst>
              <a:ext uri="{FF2B5EF4-FFF2-40B4-BE49-F238E27FC236}">
                <a16:creationId xmlns:a16="http://schemas.microsoft.com/office/drawing/2014/main" xmlns="" id="{9CAE6D87-F06D-4CBB-8DD3-A7F306324E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338" y="223838"/>
            <a:ext cx="8856662" cy="501676"/>
          </a:xfrm>
          <a:prstGeom prst="rect">
            <a:avLst/>
          </a:prstGeom>
          <a:noFill/>
          <a:extLst/>
        </p:spPr>
        <p:txBody>
          <a:bodyPr wrap="square">
            <a:spAutoFit/>
          </a:bodyPr>
          <a:lstStyle/>
          <a:p>
            <a:pPr algn="ctr">
              <a:lnSpc>
                <a:spcPct val="9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sz="2800" b="1" dirty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  <a:sym typeface="Arial"/>
              </a:rPr>
              <a:t>Misura 3 – Ripartizione </a:t>
            </a:r>
            <a:r>
              <a:rPr lang="it-IT" sz="2800" b="1" dirty="0" smtClean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  <a:sym typeface="Arial"/>
              </a:rPr>
              <a:t>territoriale</a:t>
            </a:r>
            <a:endParaRPr lang="it-IT" altLang="it-IT" sz="2800" b="1" dirty="0">
              <a:solidFill>
                <a:srgbClr val="0070C0"/>
              </a:solidFill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4101" name="Picture 5">
            <a:extLst>
              <a:ext uri="{FF2B5EF4-FFF2-40B4-BE49-F238E27FC236}">
                <a16:creationId xmlns:a16="http://schemas.microsoft.com/office/drawing/2014/main" xmlns="" id="{5C6A2753-7280-4546-A925-A340508D5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6292850"/>
            <a:ext cx="21082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xmlns="" id="{67D90C2F-C747-46D4-B32B-D469B68C002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9125112"/>
              </p:ext>
            </p:extLst>
          </p:nvPr>
        </p:nvGraphicFramePr>
        <p:xfrm>
          <a:off x="176008" y="1490459"/>
          <a:ext cx="4572000" cy="30619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9" name="Grafico 8">
            <a:extLst>
              <a:ext uri="{FF2B5EF4-FFF2-40B4-BE49-F238E27FC236}">
                <a16:creationId xmlns:a16="http://schemas.microsoft.com/office/drawing/2014/main" xmlns="" id="{E7EA8641-CE76-464B-9BD9-00563CA9CDD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2013616"/>
              </p:ext>
            </p:extLst>
          </p:nvPr>
        </p:nvGraphicFramePr>
        <p:xfrm>
          <a:off x="4787229" y="3401645"/>
          <a:ext cx="4145732" cy="27204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42027425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>
            <a:extLst>
              <a:ext uri="{FF2B5EF4-FFF2-40B4-BE49-F238E27FC236}">
                <a16:creationId xmlns:a16="http://schemas.microsoft.com/office/drawing/2014/main" xmlns="" id="{61D16BB0-D86A-4D23-B955-18A6CA097D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lum brigh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76"/>
          <a:stretch>
            <a:fillRect/>
          </a:stretch>
        </p:blipFill>
        <p:spPr bwMode="auto">
          <a:xfrm>
            <a:off x="611188" y="476250"/>
            <a:ext cx="8531225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48000"/>
                  </a:blip>
                  <a:srcRect r="437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xmlns="" id="{D3F9C26A-A349-41A9-9FC3-BAF891D6ED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49" r="5626"/>
          <a:stretch>
            <a:fillRect/>
          </a:stretch>
        </p:blipFill>
        <p:spPr bwMode="auto">
          <a:xfrm>
            <a:off x="6588125" y="6310313"/>
            <a:ext cx="223202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26849" r="562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00" name="Rectangle 4">
            <a:extLst>
              <a:ext uri="{FF2B5EF4-FFF2-40B4-BE49-F238E27FC236}">
                <a16:creationId xmlns:a16="http://schemas.microsoft.com/office/drawing/2014/main" xmlns="" id="{9CAE6D87-F06D-4CBB-8DD3-A7F306324E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338" y="223838"/>
            <a:ext cx="8856662" cy="501676"/>
          </a:xfrm>
          <a:prstGeom prst="rect">
            <a:avLst/>
          </a:prstGeom>
          <a:noFill/>
          <a:extLst/>
        </p:spPr>
        <p:txBody>
          <a:bodyPr wrap="square">
            <a:spAutoFit/>
          </a:bodyPr>
          <a:lstStyle/>
          <a:p>
            <a:pPr algn="ctr">
              <a:lnSpc>
                <a:spcPct val="9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sz="2800" b="1" dirty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  <a:sym typeface="Arial"/>
              </a:rPr>
              <a:t>Misura 5 – Ripartizione </a:t>
            </a:r>
            <a:r>
              <a:rPr lang="it-IT" sz="2800" b="1" dirty="0" smtClean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  <a:sym typeface="Arial"/>
              </a:rPr>
              <a:t>territoriale</a:t>
            </a:r>
            <a:endParaRPr lang="it-IT" altLang="it-IT" sz="2800" b="1" dirty="0">
              <a:solidFill>
                <a:srgbClr val="0070C0"/>
              </a:solidFill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4101" name="Picture 5">
            <a:extLst>
              <a:ext uri="{FF2B5EF4-FFF2-40B4-BE49-F238E27FC236}">
                <a16:creationId xmlns:a16="http://schemas.microsoft.com/office/drawing/2014/main" xmlns="" id="{5C6A2753-7280-4546-A925-A340508D5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6292850"/>
            <a:ext cx="21082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10" name="Grafico 9">
            <a:extLst>
              <a:ext uri="{FF2B5EF4-FFF2-40B4-BE49-F238E27FC236}">
                <a16:creationId xmlns:a16="http://schemas.microsoft.com/office/drawing/2014/main" xmlns="" id="{D4057A34-477C-47E0-85A2-86F1FFD8186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1410915"/>
              </p:ext>
            </p:extLst>
          </p:nvPr>
        </p:nvGraphicFramePr>
        <p:xfrm>
          <a:off x="211039" y="1531221"/>
          <a:ext cx="4572000" cy="32161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1" name="Grafico 10">
            <a:extLst>
              <a:ext uri="{FF2B5EF4-FFF2-40B4-BE49-F238E27FC236}">
                <a16:creationId xmlns:a16="http://schemas.microsoft.com/office/drawing/2014/main" xmlns="" id="{5AFFE86D-ABED-4C11-9B69-1D432ADCB59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1440664"/>
              </p:ext>
            </p:extLst>
          </p:nvPr>
        </p:nvGraphicFramePr>
        <p:xfrm>
          <a:off x="4783039" y="3278474"/>
          <a:ext cx="4258852" cy="29378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7643037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>
            <a:extLst>
              <a:ext uri="{FF2B5EF4-FFF2-40B4-BE49-F238E27FC236}">
                <a16:creationId xmlns:a16="http://schemas.microsoft.com/office/drawing/2014/main" xmlns="" id="{61D16BB0-D86A-4D23-B955-18A6CA097D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lum brigh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76"/>
          <a:stretch>
            <a:fillRect/>
          </a:stretch>
        </p:blipFill>
        <p:spPr bwMode="auto">
          <a:xfrm>
            <a:off x="611188" y="476250"/>
            <a:ext cx="8531225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48000"/>
                  </a:blip>
                  <a:srcRect r="437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xmlns="" id="{D3F9C26A-A349-41A9-9FC3-BAF891D6ED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49" r="5626"/>
          <a:stretch>
            <a:fillRect/>
          </a:stretch>
        </p:blipFill>
        <p:spPr bwMode="auto">
          <a:xfrm>
            <a:off x="6588125" y="6310313"/>
            <a:ext cx="223202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26849" r="562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00" name="Rectangle 4">
            <a:extLst>
              <a:ext uri="{FF2B5EF4-FFF2-40B4-BE49-F238E27FC236}">
                <a16:creationId xmlns:a16="http://schemas.microsoft.com/office/drawing/2014/main" xmlns="" id="{9CAE6D87-F06D-4CBB-8DD3-A7F306324E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338" y="223838"/>
            <a:ext cx="8856662" cy="501676"/>
          </a:xfrm>
          <a:prstGeom prst="rect">
            <a:avLst/>
          </a:prstGeom>
          <a:noFill/>
          <a:extLst/>
        </p:spPr>
        <p:txBody>
          <a:bodyPr wrap="square">
            <a:spAutoFit/>
          </a:bodyPr>
          <a:lstStyle/>
          <a:p>
            <a:pPr algn="ctr">
              <a:lnSpc>
                <a:spcPct val="9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sz="2800" b="1" dirty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  <a:sym typeface="Arial"/>
              </a:rPr>
              <a:t>Misura 6 – Ripartizione </a:t>
            </a:r>
            <a:r>
              <a:rPr lang="it-IT" sz="2800" b="1" dirty="0" smtClean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  <a:sym typeface="Arial"/>
              </a:rPr>
              <a:t>territoriale</a:t>
            </a:r>
            <a:endParaRPr lang="it-IT" altLang="it-IT" sz="2800" b="1" dirty="0">
              <a:solidFill>
                <a:srgbClr val="0070C0"/>
              </a:solidFill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4101" name="Picture 5">
            <a:extLst>
              <a:ext uri="{FF2B5EF4-FFF2-40B4-BE49-F238E27FC236}">
                <a16:creationId xmlns:a16="http://schemas.microsoft.com/office/drawing/2014/main" xmlns="" id="{5C6A2753-7280-4546-A925-A340508D5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6292850"/>
            <a:ext cx="21082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xmlns="" id="{5FF6374A-0F82-4B56-9F13-1452A680384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7224697"/>
              </p:ext>
            </p:extLst>
          </p:nvPr>
        </p:nvGraphicFramePr>
        <p:xfrm>
          <a:off x="143669" y="1520825"/>
          <a:ext cx="4572000" cy="29809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9" name="Grafico 8">
            <a:extLst>
              <a:ext uri="{FF2B5EF4-FFF2-40B4-BE49-F238E27FC236}">
                <a16:creationId xmlns:a16="http://schemas.microsoft.com/office/drawing/2014/main" xmlns="" id="{62DF90B3-43F4-4402-AAA7-30FCF59E908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7642939"/>
              </p:ext>
            </p:extLst>
          </p:nvPr>
        </p:nvGraphicFramePr>
        <p:xfrm>
          <a:off x="4615977" y="3422049"/>
          <a:ext cx="4360051" cy="26642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22189193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>
            <a:extLst>
              <a:ext uri="{FF2B5EF4-FFF2-40B4-BE49-F238E27FC236}">
                <a16:creationId xmlns:a16="http://schemas.microsoft.com/office/drawing/2014/main" xmlns="" id="{61D16BB0-D86A-4D23-B955-18A6CA097D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lum brigh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76"/>
          <a:stretch>
            <a:fillRect/>
          </a:stretch>
        </p:blipFill>
        <p:spPr bwMode="auto">
          <a:xfrm>
            <a:off x="611188" y="476250"/>
            <a:ext cx="8531225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48000"/>
                  </a:blip>
                  <a:srcRect r="437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xmlns="" id="{D3F9C26A-A349-41A9-9FC3-BAF891D6ED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49" r="5626"/>
          <a:stretch>
            <a:fillRect/>
          </a:stretch>
        </p:blipFill>
        <p:spPr bwMode="auto">
          <a:xfrm>
            <a:off x="6588125" y="6310313"/>
            <a:ext cx="223202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26849" r="562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00" name="Rectangle 4">
            <a:extLst>
              <a:ext uri="{FF2B5EF4-FFF2-40B4-BE49-F238E27FC236}">
                <a16:creationId xmlns:a16="http://schemas.microsoft.com/office/drawing/2014/main" xmlns="" id="{9CAE6D87-F06D-4CBB-8DD3-A7F306324E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338" y="223838"/>
            <a:ext cx="8856662" cy="501676"/>
          </a:xfrm>
          <a:prstGeom prst="rect">
            <a:avLst/>
          </a:prstGeom>
          <a:noFill/>
          <a:extLst/>
        </p:spPr>
        <p:txBody>
          <a:bodyPr wrap="square">
            <a:spAutoFit/>
          </a:bodyPr>
          <a:lstStyle/>
          <a:p>
            <a:pPr algn="ctr">
              <a:lnSpc>
                <a:spcPct val="9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sz="2800" b="1" dirty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  <a:sym typeface="Arial"/>
              </a:rPr>
              <a:t>Misura 7 – Ripartizione </a:t>
            </a:r>
            <a:r>
              <a:rPr lang="it-IT" sz="2800" b="1" dirty="0" smtClean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  <a:sym typeface="Arial"/>
              </a:rPr>
              <a:t>territoriale</a:t>
            </a:r>
            <a:endParaRPr lang="it-IT" altLang="it-IT" sz="2800" b="1" dirty="0">
              <a:solidFill>
                <a:srgbClr val="0070C0"/>
              </a:solidFill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4101" name="Picture 5">
            <a:extLst>
              <a:ext uri="{FF2B5EF4-FFF2-40B4-BE49-F238E27FC236}">
                <a16:creationId xmlns:a16="http://schemas.microsoft.com/office/drawing/2014/main" xmlns="" id="{5C6A2753-7280-4546-A925-A340508D5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6292850"/>
            <a:ext cx="21082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10" name="Grafico 9">
            <a:extLst>
              <a:ext uri="{FF2B5EF4-FFF2-40B4-BE49-F238E27FC236}">
                <a16:creationId xmlns:a16="http://schemas.microsoft.com/office/drawing/2014/main" xmlns="" id="{90C702F5-B0C3-44AF-AE6A-936C8A36876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0618385"/>
              </p:ext>
            </p:extLst>
          </p:nvPr>
        </p:nvGraphicFramePr>
        <p:xfrm>
          <a:off x="167972" y="1520825"/>
          <a:ext cx="4891087" cy="32092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1" name="Grafico 10">
            <a:extLst>
              <a:ext uri="{FF2B5EF4-FFF2-40B4-BE49-F238E27FC236}">
                <a16:creationId xmlns:a16="http://schemas.microsoft.com/office/drawing/2014/main" xmlns="" id="{9E9BFF77-1572-412B-90CB-F07412554D3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3307843"/>
              </p:ext>
            </p:extLst>
          </p:nvPr>
        </p:nvGraphicFramePr>
        <p:xfrm>
          <a:off x="4876800" y="3429000"/>
          <a:ext cx="4059197" cy="2849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39585469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>
            <a:extLst>
              <a:ext uri="{FF2B5EF4-FFF2-40B4-BE49-F238E27FC236}">
                <a16:creationId xmlns:a16="http://schemas.microsoft.com/office/drawing/2014/main" xmlns="" id="{61D16BB0-D86A-4D23-B955-18A6CA097D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lum brigh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76"/>
          <a:stretch>
            <a:fillRect/>
          </a:stretch>
        </p:blipFill>
        <p:spPr bwMode="auto">
          <a:xfrm>
            <a:off x="611188" y="476250"/>
            <a:ext cx="8531225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48000"/>
                  </a:blip>
                  <a:srcRect r="437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xmlns="" id="{D3F9C26A-A349-41A9-9FC3-BAF891D6ED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49" r="5626"/>
          <a:stretch>
            <a:fillRect/>
          </a:stretch>
        </p:blipFill>
        <p:spPr bwMode="auto">
          <a:xfrm>
            <a:off x="6588125" y="6310313"/>
            <a:ext cx="223202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26849" r="562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00" name="Rectangle 4">
            <a:extLst>
              <a:ext uri="{FF2B5EF4-FFF2-40B4-BE49-F238E27FC236}">
                <a16:creationId xmlns:a16="http://schemas.microsoft.com/office/drawing/2014/main" xmlns="" id="{9CAE6D87-F06D-4CBB-8DD3-A7F306324E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338" y="223838"/>
            <a:ext cx="8856662" cy="501676"/>
          </a:xfrm>
          <a:prstGeom prst="rect">
            <a:avLst/>
          </a:prstGeom>
          <a:noFill/>
          <a:extLst/>
        </p:spPr>
        <p:txBody>
          <a:bodyPr wrap="square">
            <a:spAutoFit/>
          </a:bodyPr>
          <a:lstStyle/>
          <a:p>
            <a:pPr algn="ctr">
              <a:lnSpc>
                <a:spcPct val="9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sz="2800" b="1" dirty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  <a:sym typeface="Arial"/>
              </a:rPr>
              <a:t>Misura 9 – Ripartizione </a:t>
            </a:r>
            <a:r>
              <a:rPr lang="it-IT" sz="2800" b="1" dirty="0" smtClean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  <a:sym typeface="Arial"/>
              </a:rPr>
              <a:t>territoriale</a:t>
            </a:r>
            <a:endParaRPr lang="it-IT" altLang="it-IT" sz="2800" b="1" dirty="0">
              <a:solidFill>
                <a:srgbClr val="0070C0"/>
              </a:solidFill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4101" name="Picture 5">
            <a:extLst>
              <a:ext uri="{FF2B5EF4-FFF2-40B4-BE49-F238E27FC236}">
                <a16:creationId xmlns:a16="http://schemas.microsoft.com/office/drawing/2014/main" xmlns="" id="{5C6A2753-7280-4546-A925-A340508D5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6292850"/>
            <a:ext cx="21082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xmlns="" id="{BDEF612D-4677-4390-AEC3-2F9529BA7B0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58056128"/>
              </p:ext>
            </p:extLst>
          </p:nvPr>
        </p:nvGraphicFramePr>
        <p:xfrm>
          <a:off x="143669" y="1541613"/>
          <a:ext cx="4572000" cy="33123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9" name="Grafico 8">
            <a:extLst>
              <a:ext uri="{FF2B5EF4-FFF2-40B4-BE49-F238E27FC236}">
                <a16:creationId xmlns:a16="http://schemas.microsoft.com/office/drawing/2014/main" xmlns="" id="{A0B79F9F-F7D5-4CB4-B8E5-47A79B4C7C0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7876442"/>
              </p:ext>
            </p:extLst>
          </p:nvPr>
        </p:nvGraphicFramePr>
        <p:xfrm>
          <a:off x="4572000" y="3264379"/>
          <a:ext cx="4397763" cy="28651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9375691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>
            <a:extLst>
              <a:ext uri="{FF2B5EF4-FFF2-40B4-BE49-F238E27FC236}">
                <a16:creationId xmlns:a16="http://schemas.microsoft.com/office/drawing/2014/main" xmlns="" id="{61D16BB0-D86A-4D23-B955-18A6CA097D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lum brigh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76"/>
          <a:stretch>
            <a:fillRect/>
          </a:stretch>
        </p:blipFill>
        <p:spPr bwMode="auto">
          <a:xfrm>
            <a:off x="611188" y="476250"/>
            <a:ext cx="8531225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48000"/>
                  </a:blip>
                  <a:srcRect r="437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xmlns="" id="{D3F9C26A-A349-41A9-9FC3-BAF891D6ED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49" r="5626"/>
          <a:stretch>
            <a:fillRect/>
          </a:stretch>
        </p:blipFill>
        <p:spPr bwMode="auto">
          <a:xfrm>
            <a:off x="6588125" y="6310313"/>
            <a:ext cx="223202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26849" r="562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00" name="Rectangle 4">
            <a:extLst>
              <a:ext uri="{FF2B5EF4-FFF2-40B4-BE49-F238E27FC236}">
                <a16:creationId xmlns:a16="http://schemas.microsoft.com/office/drawing/2014/main" xmlns="" id="{9CAE6D87-F06D-4CBB-8DD3-A7F306324E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338" y="223838"/>
            <a:ext cx="8856662" cy="501676"/>
          </a:xfrm>
          <a:prstGeom prst="rect">
            <a:avLst/>
          </a:prstGeom>
          <a:noFill/>
          <a:extLst/>
        </p:spPr>
        <p:txBody>
          <a:bodyPr wrap="square">
            <a:spAutoFit/>
          </a:bodyPr>
          <a:lstStyle/>
          <a:p>
            <a:pPr algn="ctr">
              <a:lnSpc>
                <a:spcPct val="9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sz="2800" b="1" dirty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  <a:sym typeface="Arial"/>
              </a:rPr>
              <a:t>Tutte le misure – Ripartizione </a:t>
            </a:r>
            <a:r>
              <a:rPr lang="it-IT" sz="2800" b="1" dirty="0" smtClean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  <a:sym typeface="Arial"/>
              </a:rPr>
              <a:t>territoriale</a:t>
            </a:r>
            <a:endParaRPr lang="it-IT" altLang="it-IT" sz="2800" b="1" dirty="0">
              <a:solidFill>
                <a:srgbClr val="0070C0"/>
              </a:solidFill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4101" name="Picture 5">
            <a:extLst>
              <a:ext uri="{FF2B5EF4-FFF2-40B4-BE49-F238E27FC236}">
                <a16:creationId xmlns:a16="http://schemas.microsoft.com/office/drawing/2014/main" xmlns="" id="{5C6A2753-7280-4546-A925-A340508D5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6292850"/>
            <a:ext cx="21082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10" name="Grafico 9">
            <a:extLst>
              <a:ext uri="{FF2B5EF4-FFF2-40B4-BE49-F238E27FC236}">
                <a16:creationId xmlns:a16="http://schemas.microsoft.com/office/drawing/2014/main" xmlns="" id="{0656510F-83D1-45E6-AE0C-4D27DBD6DBC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9554747"/>
              </p:ext>
            </p:extLst>
          </p:nvPr>
        </p:nvGraphicFramePr>
        <p:xfrm>
          <a:off x="254412" y="1652746"/>
          <a:ext cx="4572000" cy="32232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1" name="Grafico 10">
            <a:extLst>
              <a:ext uri="{FF2B5EF4-FFF2-40B4-BE49-F238E27FC236}">
                <a16:creationId xmlns:a16="http://schemas.microsoft.com/office/drawing/2014/main" xmlns="" id="{ECEA5271-00D1-423D-91FD-8CF5453AB09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3695164"/>
              </p:ext>
            </p:extLst>
          </p:nvPr>
        </p:nvGraphicFramePr>
        <p:xfrm>
          <a:off x="5080042" y="3429000"/>
          <a:ext cx="3777854" cy="26884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11645835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>
            <a:extLst>
              <a:ext uri="{FF2B5EF4-FFF2-40B4-BE49-F238E27FC236}">
                <a16:creationId xmlns:a16="http://schemas.microsoft.com/office/drawing/2014/main" xmlns="" id="{61D16BB0-D86A-4D23-B955-18A6CA097D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lum brigh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76"/>
          <a:stretch>
            <a:fillRect/>
          </a:stretch>
        </p:blipFill>
        <p:spPr bwMode="auto">
          <a:xfrm>
            <a:off x="611188" y="476250"/>
            <a:ext cx="8531225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48000"/>
                  </a:blip>
                  <a:srcRect r="437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xmlns="" id="{D3F9C26A-A349-41A9-9FC3-BAF891D6ED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49" r="5626"/>
          <a:stretch>
            <a:fillRect/>
          </a:stretch>
        </p:blipFill>
        <p:spPr bwMode="auto">
          <a:xfrm>
            <a:off x="6588125" y="6310313"/>
            <a:ext cx="223202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26849" r="562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00" name="Rectangle 4">
            <a:extLst>
              <a:ext uri="{FF2B5EF4-FFF2-40B4-BE49-F238E27FC236}">
                <a16:creationId xmlns:a16="http://schemas.microsoft.com/office/drawing/2014/main" xmlns="" id="{9CAE6D87-F06D-4CBB-8DD3-A7F306324E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338" y="232485"/>
            <a:ext cx="8359735" cy="460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lnSpc>
                <a:spcPct val="100000"/>
              </a:lnSpc>
            </a:pPr>
            <a:r>
              <a:rPr lang="it-IT" sz="2400" dirty="0" smtClean="0">
                <a:solidFill>
                  <a:srgbClr val="8B8585"/>
                </a:solidFill>
                <a:latin typeface="Arial"/>
                <a:ea typeface="Arial"/>
                <a:cs typeface="Arial"/>
                <a:sym typeface="Arial"/>
              </a:rPr>
              <a:t>Garanzia Giovani II fase: la </a:t>
            </a:r>
            <a:r>
              <a:rPr lang="it-IT" sz="2400" dirty="0">
                <a:solidFill>
                  <a:srgbClr val="8B8585"/>
                </a:solidFill>
                <a:latin typeface="Arial"/>
                <a:ea typeface="Arial"/>
                <a:cs typeface="Arial"/>
                <a:sym typeface="Arial"/>
              </a:rPr>
              <a:t>riprogrammazione del PON IOG</a:t>
            </a:r>
            <a:endParaRPr lang="it-IT" altLang="it-IT" sz="2800" dirty="0">
              <a:latin typeface="Calibri" panose="020F0502020204030204" pitchFamily="34" charset="0"/>
            </a:endParaRPr>
          </a:p>
        </p:txBody>
      </p:sp>
      <p:pic>
        <p:nvPicPr>
          <p:cNvPr id="4101" name="Picture 5">
            <a:extLst>
              <a:ext uri="{FF2B5EF4-FFF2-40B4-BE49-F238E27FC236}">
                <a16:creationId xmlns:a16="http://schemas.microsoft.com/office/drawing/2014/main" xmlns="" id="{5C6A2753-7280-4546-A925-A340508D5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6292850"/>
            <a:ext cx="21082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655" y="2132856"/>
            <a:ext cx="8087418" cy="2177128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3861" y="4438552"/>
            <a:ext cx="5457082" cy="753513"/>
          </a:xfrm>
          <a:prstGeom prst="rect">
            <a:avLst/>
          </a:prstGeom>
        </p:spPr>
      </p:pic>
      <p:sp>
        <p:nvSpPr>
          <p:cNvPr id="6" name="Rettangolo 5"/>
          <p:cNvSpPr/>
          <p:nvPr/>
        </p:nvSpPr>
        <p:spPr bwMode="auto">
          <a:xfrm>
            <a:off x="2551318" y="5302648"/>
            <a:ext cx="4928612" cy="432048"/>
          </a:xfrm>
          <a:prstGeom prst="rect">
            <a:avLst/>
          </a:prstGeom>
          <a:solidFill>
            <a:srgbClr val="D6E3F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it-IT" dirty="0"/>
              <a:t>1,2 Miliardi complessivi di risorse aggiuntive</a:t>
            </a:r>
            <a:endParaRPr kumimoji="0" lang="it-IT" sz="1800" b="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65075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>
            <a:extLst>
              <a:ext uri="{FF2B5EF4-FFF2-40B4-BE49-F238E27FC236}">
                <a16:creationId xmlns:a16="http://schemas.microsoft.com/office/drawing/2014/main" xmlns="" id="{61D16BB0-D86A-4D23-B955-18A6CA097D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lum brigh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76"/>
          <a:stretch>
            <a:fillRect/>
          </a:stretch>
        </p:blipFill>
        <p:spPr bwMode="auto">
          <a:xfrm>
            <a:off x="611188" y="476250"/>
            <a:ext cx="8531225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48000"/>
                  </a:blip>
                  <a:srcRect r="437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xmlns="" id="{D3F9C26A-A349-41A9-9FC3-BAF891D6ED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49" r="5626"/>
          <a:stretch>
            <a:fillRect/>
          </a:stretch>
        </p:blipFill>
        <p:spPr bwMode="auto">
          <a:xfrm>
            <a:off x="6588125" y="6310313"/>
            <a:ext cx="223202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26849" r="562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00" name="Rectangle 4">
            <a:extLst>
              <a:ext uri="{FF2B5EF4-FFF2-40B4-BE49-F238E27FC236}">
                <a16:creationId xmlns:a16="http://schemas.microsoft.com/office/drawing/2014/main" xmlns="" id="{9CAE6D87-F06D-4CBB-8DD3-A7F306324E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338" y="223838"/>
            <a:ext cx="8328696" cy="891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lnSpc>
                <a:spcPct val="100000"/>
              </a:lnSpc>
            </a:pPr>
            <a:r>
              <a:rPr lang="it-IT" sz="2400" dirty="0">
                <a:solidFill>
                  <a:srgbClr val="8B8585"/>
                </a:solidFill>
                <a:latin typeface="Arial"/>
                <a:ea typeface="Arial"/>
                <a:cs typeface="Arial"/>
                <a:sym typeface="Arial"/>
              </a:rPr>
              <a:t>Garanzia Giovani II fase: </a:t>
            </a:r>
            <a:r>
              <a:rPr lang="it-IT" sz="2400" dirty="0" smtClean="0">
                <a:solidFill>
                  <a:srgbClr val="8B8585"/>
                </a:solidFill>
                <a:latin typeface="Arial"/>
                <a:ea typeface="Arial"/>
                <a:cs typeface="Arial"/>
                <a:sym typeface="Arial"/>
              </a:rPr>
              <a:t>la </a:t>
            </a:r>
            <a:r>
              <a:rPr lang="it-IT" sz="2400" dirty="0">
                <a:solidFill>
                  <a:srgbClr val="8B8585"/>
                </a:solidFill>
                <a:latin typeface="Arial"/>
                <a:ea typeface="Arial"/>
                <a:cs typeface="Arial"/>
                <a:sym typeface="Arial"/>
              </a:rPr>
              <a:t>riprogrammazione del PON IOG</a:t>
            </a:r>
            <a:endParaRPr lang="it-IT" altLang="it-IT" sz="2800" b="1" dirty="0">
              <a:latin typeface="Calibri" panose="020F0502020204030204" pitchFamily="34" charset="0"/>
            </a:endParaRPr>
          </a:p>
          <a:p>
            <a:pPr algn="ctr" hangingPunct="1">
              <a:lnSpc>
                <a:spcPct val="100000"/>
              </a:lnSpc>
            </a:pPr>
            <a:endParaRPr lang="it-IT" altLang="it-IT" sz="2800" b="1" dirty="0">
              <a:latin typeface="Calibri" panose="020F0502020204030204" pitchFamily="34" charset="0"/>
            </a:endParaRPr>
          </a:p>
        </p:txBody>
      </p:sp>
      <p:pic>
        <p:nvPicPr>
          <p:cNvPr id="4101" name="Picture 5">
            <a:extLst>
              <a:ext uri="{FF2B5EF4-FFF2-40B4-BE49-F238E27FC236}">
                <a16:creationId xmlns:a16="http://schemas.microsoft.com/office/drawing/2014/main" xmlns="" id="{5C6A2753-7280-4546-A925-A340508D5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6292850"/>
            <a:ext cx="21082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" name="Rettangolo 15"/>
          <p:cNvSpPr/>
          <p:nvPr/>
        </p:nvSpPr>
        <p:spPr bwMode="auto">
          <a:xfrm>
            <a:off x="6959850" y="2060848"/>
            <a:ext cx="1656184" cy="432048"/>
          </a:xfrm>
          <a:prstGeom prst="rect">
            <a:avLst/>
          </a:prstGeom>
          <a:solidFill>
            <a:srgbClr val="D6E3FE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it-IT" sz="1800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Microsoft YaHei" panose="020B0503020204020204" pitchFamily="34" charset="-122"/>
              </a:rPr>
              <a:t>Territorio</a:t>
            </a: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673" y="2738282"/>
            <a:ext cx="8724393" cy="1554814"/>
          </a:xfrm>
          <a:prstGeom prst="rect">
            <a:avLst/>
          </a:prstGeom>
        </p:spPr>
      </p:pic>
      <p:sp>
        <p:nvSpPr>
          <p:cNvPr id="22" name="Rettangolo 21"/>
          <p:cNvSpPr/>
          <p:nvPr/>
        </p:nvSpPr>
        <p:spPr bwMode="auto">
          <a:xfrm>
            <a:off x="5159650" y="2060848"/>
            <a:ext cx="1656184" cy="432048"/>
          </a:xfrm>
          <a:prstGeom prst="rect">
            <a:avLst/>
          </a:prstGeom>
          <a:solidFill>
            <a:srgbClr val="D6E3FE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it-IT" sz="1800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Microsoft YaHei" panose="020B0503020204020204" pitchFamily="34" charset="-122"/>
              </a:rPr>
              <a:t>Destinatari</a:t>
            </a:r>
          </a:p>
        </p:txBody>
      </p:sp>
      <p:sp>
        <p:nvSpPr>
          <p:cNvPr id="23" name="Rettangolo 22"/>
          <p:cNvSpPr/>
          <p:nvPr/>
        </p:nvSpPr>
        <p:spPr bwMode="auto">
          <a:xfrm>
            <a:off x="1343226" y="2068000"/>
            <a:ext cx="1728006" cy="424896"/>
          </a:xfrm>
          <a:prstGeom prst="rect">
            <a:avLst/>
          </a:prstGeom>
          <a:solidFill>
            <a:srgbClr val="D6E3FE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it-IT" sz="1800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Microsoft YaHei" panose="020B0503020204020204" pitchFamily="34" charset="-122"/>
              </a:rPr>
              <a:t>Struttura</a:t>
            </a:r>
          </a:p>
        </p:txBody>
      </p:sp>
      <p:sp>
        <p:nvSpPr>
          <p:cNvPr id="24" name="Rettangolo 23"/>
          <p:cNvSpPr/>
          <p:nvPr/>
        </p:nvSpPr>
        <p:spPr bwMode="auto">
          <a:xfrm>
            <a:off x="3230734" y="2068000"/>
            <a:ext cx="1728006" cy="432048"/>
          </a:xfrm>
          <a:prstGeom prst="rect">
            <a:avLst/>
          </a:prstGeom>
          <a:solidFill>
            <a:srgbClr val="D6E3FE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it-IT" sz="1800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  <a:ea typeface="Microsoft YaHei" panose="020B0503020204020204" pitchFamily="34" charset="-122"/>
              </a:rPr>
              <a:t>Fondo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1547664" y="4750747"/>
            <a:ext cx="6336703" cy="292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 smtClean="0">
                <a:solidFill>
                  <a:srgbClr val="FF0000"/>
                </a:solidFill>
              </a:rPr>
              <a:t>INTRODUZIONE DELL’ASSE 1 bis rivolto alle regioni del Mezzogiorno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27" name="CasellaDiTesto 26"/>
          <p:cNvSpPr txBox="1"/>
          <p:nvPr/>
        </p:nvSpPr>
        <p:spPr>
          <a:xfrm>
            <a:off x="179673" y="5384383"/>
            <a:ext cx="8724393" cy="693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400" dirty="0" smtClean="0">
                <a:solidFill>
                  <a:schemeClr val="accent1">
                    <a:lumMod val="50000"/>
                  </a:schemeClr>
                </a:solidFill>
              </a:rPr>
              <a:t>*Nelle more di un adeguamento delle strutture informatiche del Ministero del Lavoro per la profilatura degli utenti fra i 30 e i 35 anni i Centri per l’Impiego gestiranno inizialmente le prese in carico dei giovani NEET fra i 15 e i 29 anni.</a:t>
            </a:r>
            <a:endParaRPr lang="it-IT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Freccia in giù 9"/>
          <p:cNvSpPr/>
          <p:nvPr/>
        </p:nvSpPr>
        <p:spPr bwMode="auto">
          <a:xfrm>
            <a:off x="1979712" y="4365104"/>
            <a:ext cx="504056" cy="385643"/>
          </a:xfrm>
          <a:prstGeom prst="downArrow">
            <a:avLst>
              <a:gd name="adj1" fmla="val 69506"/>
              <a:gd name="adj2" fmla="val 47450"/>
            </a:avLst>
          </a:prstGeom>
          <a:solidFill>
            <a:srgbClr val="D6E3FE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effectLst/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340781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>
            <a:extLst>
              <a:ext uri="{FF2B5EF4-FFF2-40B4-BE49-F238E27FC236}">
                <a16:creationId xmlns:a16="http://schemas.microsoft.com/office/drawing/2014/main" xmlns="" id="{61D16BB0-D86A-4D23-B955-18A6CA097D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lum brigh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76"/>
          <a:stretch>
            <a:fillRect/>
          </a:stretch>
        </p:blipFill>
        <p:spPr bwMode="auto">
          <a:xfrm>
            <a:off x="611188" y="476250"/>
            <a:ext cx="8531225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48000"/>
                  </a:blip>
                  <a:srcRect r="437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xmlns="" id="{D3F9C26A-A349-41A9-9FC3-BAF891D6ED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49" r="5626"/>
          <a:stretch>
            <a:fillRect/>
          </a:stretch>
        </p:blipFill>
        <p:spPr bwMode="auto">
          <a:xfrm>
            <a:off x="6588125" y="6310313"/>
            <a:ext cx="223202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26849" r="562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00" name="Rectangle 4">
            <a:extLst>
              <a:ext uri="{FF2B5EF4-FFF2-40B4-BE49-F238E27FC236}">
                <a16:creationId xmlns:a16="http://schemas.microsoft.com/office/drawing/2014/main" xmlns="" id="{9CAE6D87-F06D-4CBB-8DD3-A7F306324E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338" y="223838"/>
            <a:ext cx="8856662" cy="521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lnSpc>
                <a:spcPct val="100000"/>
              </a:lnSpc>
            </a:pPr>
            <a:r>
              <a:rPr lang="it-IT" sz="2800" dirty="0">
                <a:solidFill>
                  <a:srgbClr val="8B8585"/>
                </a:solidFill>
                <a:latin typeface="Arial"/>
                <a:ea typeface="Arial"/>
                <a:cs typeface="Arial"/>
                <a:sym typeface="Arial"/>
              </a:rPr>
              <a:t>Garanzia Giovani II </a:t>
            </a:r>
            <a:r>
              <a:rPr lang="it-IT" sz="2800" dirty="0" smtClean="0">
                <a:solidFill>
                  <a:srgbClr val="8B8585"/>
                </a:solidFill>
                <a:latin typeface="Arial"/>
                <a:ea typeface="Arial"/>
                <a:cs typeface="Arial"/>
                <a:sym typeface="Arial"/>
              </a:rPr>
              <a:t>fase</a:t>
            </a:r>
            <a:endParaRPr lang="it-IT" altLang="it-IT" sz="3200" dirty="0">
              <a:latin typeface="Calibri" panose="020F0502020204030204" pitchFamily="34" charset="0"/>
            </a:endParaRPr>
          </a:p>
        </p:txBody>
      </p:sp>
      <p:pic>
        <p:nvPicPr>
          <p:cNvPr id="4101" name="Picture 5">
            <a:extLst>
              <a:ext uri="{FF2B5EF4-FFF2-40B4-BE49-F238E27FC236}">
                <a16:creationId xmlns:a16="http://schemas.microsoft.com/office/drawing/2014/main" xmlns="" id="{5C6A2753-7280-4546-A925-A340508D5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6292850"/>
            <a:ext cx="21082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997039" y="2636912"/>
            <a:ext cx="7437259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smtClean="0"/>
              <a:t>Delibera </a:t>
            </a:r>
            <a:r>
              <a:rPr lang="it-IT" sz="2000" dirty="0"/>
              <a:t>di Giunta Regionale n.220 del 10 giugno 2019 </a:t>
            </a:r>
            <a:endParaRPr lang="it-IT" sz="2000" dirty="0" smtClean="0"/>
          </a:p>
          <a:p>
            <a:pPr algn="ctr"/>
            <a:endParaRPr lang="it-IT" sz="2000" dirty="0" smtClean="0"/>
          </a:p>
          <a:p>
            <a:pPr algn="ctr"/>
            <a:r>
              <a:rPr lang="it-IT" sz="2000" dirty="0" smtClean="0"/>
              <a:t>Piano </a:t>
            </a:r>
            <a:r>
              <a:rPr lang="it-IT" sz="2000" dirty="0"/>
              <a:t>di attuazione regionale del Programma operativo nazionale </a:t>
            </a:r>
            <a:r>
              <a:rPr lang="it-IT" sz="2000" dirty="0" smtClean="0"/>
              <a:t>‘‘Iniziativa </a:t>
            </a:r>
            <a:r>
              <a:rPr lang="it-IT" sz="2000" dirty="0"/>
              <a:t>occupazione giovani</a:t>
            </a:r>
            <a:r>
              <a:rPr lang="it-IT" sz="2000" dirty="0" smtClean="0"/>
              <a:t>’’ </a:t>
            </a:r>
            <a:r>
              <a:rPr lang="it-IT" sz="2000" dirty="0"/>
              <a:t>PON IOG </a:t>
            </a:r>
            <a:r>
              <a:rPr lang="it-IT" sz="2000" dirty="0" smtClean="0"/>
              <a:t>Apprezzamento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2807254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>
            <a:extLst>
              <a:ext uri="{FF2B5EF4-FFF2-40B4-BE49-F238E27FC236}">
                <a16:creationId xmlns:a16="http://schemas.microsoft.com/office/drawing/2014/main" xmlns="" id="{61D16BB0-D86A-4D23-B955-18A6CA097D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lum brigh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76"/>
          <a:stretch>
            <a:fillRect/>
          </a:stretch>
        </p:blipFill>
        <p:spPr bwMode="auto">
          <a:xfrm>
            <a:off x="611188" y="476250"/>
            <a:ext cx="8531225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48000"/>
                  </a:blip>
                  <a:srcRect r="437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xmlns="" id="{D3F9C26A-A349-41A9-9FC3-BAF891D6ED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49" r="5626"/>
          <a:stretch>
            <a:fillRect/>
          </a:stretch>
        </p:blipFill>
        <p:spPr bwMode="auto">
          <a:xfrm>
            <a:off x="6588125" y="6310313"/>
            <a:ext cx="223202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26849" r="562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9" name="Rectangle 3">
            <a:extLst>
              <a:ext uri="{FF2B5EF4-FFF2-40B4-BE49-F238E27FC236}">
                <a16:creationId xmlns:a16="http://schemas.microsoft.com/office/drawing/2014/main" xmlns="" id="{127AA676-0B3D-4DFE-9574-3DD08F4808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413" y="1628775"/>
            <a:ext cx="7775575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lnSpc>
                <a:spcPct val="95000"/>
              </a:lnSpc>
            </a:pPr>
            <a:endParaRPr lang="it-IT" altLang="it-IT" b="1">
              <a:latin typeface="Arial Black" panose="020B0A04020102020204" pitchFamily="34" charset="0"/>
              <a:ea typeface="ＭＳ Ｐゴシック" panose="020B0600070205080204" pitchFamily="34" charset="-128"/>
            </a:endParaRPr>
          </a:p>
          <a:p>
            <a:pPr hangingPunct="1">
              <a:lnSpc>
                <a:spcPct val="95000"/>
              </a:lnSpc>
            </a:pPr>
            <a:endParaRPr lang="it-IT" altLang="it-IT" b="1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xmlns="" id="{9CAE6D87-F06D-4CBB-8DD3-A7F306324E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338" y="223838"/>
            <a:ext cx="8856662" cy="501676"/>
          </a:xfrm>
          <a:prstGeom prst="rect">
            <a:avLst/>
          </a:prstGeom>
          <a:noFill/>
          <a:extLst/>
        </p:spPr>
        <p:txBody>
          <a:bodyPr wrap="square">
            <a:spAutoFit/>
          </a:bodyPr>
          <a:lstStyle/>
          <a:p>
            <a:pPr algn="ctr">
              <a:lnSpc>
                <a:spcPct val="9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altLang="it-IT" sz="2800" b="1" dirty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Riprogrammazione PON IOG Sicilia n. </a:t>
            </a:r>
            <a:r>
              <a:rPr lang="it-IT" altLang="it-IT" sz="2800" b="1" dirty="0" smtClean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6</a:t>
            </a:r>
            <a:endParaRPr lang="it-IT" altLang="it-IT" sz="2800" b="1" dirty="0">
              <a:solidFill>
                <a:srgbClr val="0070C0"/>
              </a:solidFill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4101" name="Picture 5">
            <a:extLst>
              <a:ext uri="{FF2B5EF4-FFF2-40B4-BE49-F238E27FC236}">
                <a16:creationId xmlns:a16="http://schemas.microsoft.com/office/drawing/2014/main" xmlns="" id="{5C6A2753-7280-4546-A925-A340508D5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6292850"/>
            <a:ext cx="21082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8" name="Tabella 7">
            <a:extLst>
              <a:ext uri="{FF2B5EF4-FFF2-40B4-BE49-F238E27FC236}">
                <a16:creationId xmlns:a16="http://schemas.microsoft.com/office/drawing/2014/main" xmlns="" id="{7663E0C6-58A0-42DF-B341-981AE2F768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4242314"/>
              </p:ext>
            </p:extLst>
          </p:nvPr>
        </p:nvGraphicFramePr>
        <p:xfrm>
          <a:off x="287338" y="1596230"/>
          <a:ext cx="8604250" cy="4351340"/>
        </p:xfrm>
        <a:graphic>
          <a:graphicData uri="http://schemas.openxmlformats.org/drawingml/2006/table">
            <a:tbl>
              <a:tblPr firstRow="1" firstCol="1" lastRow="1">
                <a:tableStyleId>{5C22544A-7EE6-4342-B048-85BDC9FD1C3A}</a:tableStyleId>
              </a:tblPr>
              <a:tblGrid>
                <a:gridCol w="927943">
                  <a:extLst>
                    <a:ext uri="{9D8B030D-6E8A-4147-A177-3AD203B41FA5}">
                      <a16:colId xmlns:a16="http://schemas.microsoft.com/office/drawing/2014/main" xmlns="" val="1997533493"/>
                    </a:ext>
                  </a:extLst>
                </a:gridCol>
                <a:gridCol w="1651600">
                  <a:extLst>
                    <a:ext uri="{9D8B030D-6E8A-4147-A177-3AD203B41FA5}">
                      <a16:colId xmlns:a16="http://schemas.microsoft.com/office/drawing/2014/main" xmlns="" val="1202977706"/>
                    </a:ext>
                  </a:extLst>
                </a:gridCol>
                <a:gridCol w="2160584">
                  <a:extLst>
                    <a:ext uri="{9D8B030D-6E8A-4147-A177-3AD203B41FA5}">
                      <a16:colId xmlns:a16="http://schemas.microsoft.com/office/drawing/2014/main" xmlns="" val="2104882184"/>
                    </a:ext>
                  </a:extLst>
                </a:gridCol>
                <a:gridCol w="1897437">
                  <a:extLst>
                    <a:ext uri="{9D8B030D-6E8A-4147-A177-3AD203B41FA5}">
                      <a16:colId xmlns:a16="http://schemas.microsoft.com/office/drawing/2014/main" xmlns="" val="1170579513"/>
                    </a:ext>
                  </a:extLst>
                </a:gridCol>
                <a:gridCol w="1966686">
                  <a:extLst>
                    <a:ext uri="{9D8B030D-6E8A-4147-A177-3AD203B41FA5}">
                      <a16:colId xmlns:a16="http://schemas.microsoft.com/office/drawing/2014/main" xmlns="" val="2308072700"/>
                    </a:ext>
                  </a:extLst>
                </a:gridCol>
              </a:tblGrid>
              <a:tr h="503216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 dirty="0">
                          <a:effectLst/>
                        </a:rPr>
                        <a:t>Scheda di misura</a:t>
                      </a:r>
                      <a:endParaRPr lang="it-IT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 dirty="0">
                          <a:effectLst/>
                        </a:rPr>
                        <a:t>Dotazione Misura (P.A.R. ex DGR 106 del 13/05/2014)</a:t>
                      </a:r>
                      <a:endParaRPr lang="it-IT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 dirty="0">
                          <a:effectLst/>
                        </a:rPr>
                        <a:t>Riprogrammazione n. 5 (nota Regione Siciliana n. 56527/</a:t>
                      </a:r>
                      <a:r>
                        <a:rPr lang="it-IT" sz="1050" u="none" strike="noStrike" dirty="0" err="1">
                          <a:effectLst/>
                        </a:rPr>
                        <a:t>Gab</a:t>
                      </a:r>
                      <a:r>
                        <a:rPr lang="it-IT" sz="1050" u="none" strike="noStrike" dirty="0">
                          <a:effectLst/>
                        </a:rPr>
                        <a:t> del 07/11/2016 - nota MLPS n. 16636 del 15/11/2016)</a:t>
                      </a:r>
                      <a:endParaRPr lang="it-IT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 dirty="0">
                          <a:effectLst/>
                        </a:rPr>
                        <a:t>Regione Siciliana – Richiesta di riprogrammazione  n. 6</a:t>
                      </a:r>
                      <a:endParaRPr lang="it-IT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 dirty="0">
                          <a:effectLst/>
                        </a:rPr>
                        <a:t>Nuovo quadro riprogrammato (rimodulazione 6-rimodulazione n. 5)</a:t>
                      </a:r>
                      <a:endParaRPr lang="it-IT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05714941"/>
                  </a:ext>
                </a:extLst>
              </a:tr>
              <a:tr h="274866">
                <a:tc>
                  <a:txBody>
                    <a:bodyPr/>
                    <a:lstStyle/>
                    <a:p>
                      <a:pPr algn="ctr" fontAlgn="b"/>
                      <a:r>
                        <a:rPr lang="it-IT" sz="1050" u="none" strike="noStrike" dirty="0">
                          <a:effectLst/>
                          <a:latin typeface="+mj-lt"/>
                        </a:rPr>
                        <a:t>1A</a:t>
                      </a:r>
                      <a:endParaRPr lang="it-IT" sz="105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€ 42.000.000,00</a:t>
                      </a:r>
                      <a:endParaRPr lang="it-IT" sz="105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it-IT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it-IT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it-IT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01644086"/>
                  </a:ext>
                </a:extLst>
              </a:tr>
              <a:tr h="274866">
                <a:tc>
                  <a:txBody>
                    <a:bodyPr/>
                    <a:lstStyle/>
                    <a:p>
                      <a:pPr algn="ctr" fontAlgn="b"/>
                      <a:r>
                        <a:rPr lang="it-IT" sz="1050" u="none" strike="noStrike" dirty="0">
                          <a:effectLst/>
                          <a:latin typeface="+mj-lt"/>
                        </a:rPr>
                        <a:t>1B</a:t>
                      </a:r>
                      <a:endParaRPr lang="it-IT" sz="105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€ 3.000.000,00</a:t>
                      </a:r>
                      <a:endParaRPr lang="it-IT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€ 1.638.327,50</a:t>
                      </a:r>
                      <a:endParaRPr lang="it-IT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€ 4.638.327,50</a:t>
                      </a:r>
                      <a:endParaRPr lang="it-IT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72562517"/>
                  </a:ext>
                </a:extLst>
              </a:tr>
              <a:tr h="274866">
                <a:tc>
                  <a:txBody>
                    <a:bodyPr/>
                    <a:lstStyle/>
                    <a:p>
                      <a:pPr algn="ctr" fontAlgn="b"/>
                      <a:r>
                        <a:rPr lang="it-IT" sz="1050" u="none" strike="noStrike" dirty="0">
                          <a:effectLst/>
                          <a:latin typeface="+mj-lt"/>
                        </a:rPr>
                        <a:t>1C</a:t>
                      </a:r>
                      <a:endParaRPr lang="it-IT" sz="105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€ 5.000.000,00</a:t>
                      </a:r>
                      <a:endParaRPr lang="it-IT" sz="105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-€ 1.638.327,50</a:t>
                      </a:r>
                      <a:endParaRPr lang="it-IT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€ 3.361.672,50</a:t>
                      </a:r>
                      <a:endParaRPr lang="it-IT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70358899"/>
                  </a:ext>
                </a:extLst>
              </a:tr>
              <a:tr h="274866">
                <a:tc>
                  <a:txBody>
                    <a:bodyPr/>
                    <a:lstStyle/>
                    <a:p>
                      <a:pPr algn="ctr" fontAlgn="b"/>
                      <a:r>
                        <a:rPr lang="it-IT" sz="1050" u="none" strike="noStrike">
                          <a:effectLst/>
                          <a:latin typeface="+mj-lt"/>
                        </a:rPr>
                        <a:t>2A</a:t>
                      </a:r>
                      <a:endParaRPr lang="it-IT" sz="105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€ 56.000.000,00</a:t>
                      </a:r>
                      <a:endParaRPr lang="it-IT" sz="105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€ 18.000.000,00</a:t>
                      </a:r>
                      <a:endParaRPr lang="it-IT" sz="105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it-IT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€ 18.000.000,00</a:t>
                      </a:r>
                      <a:endParaRPr lang="it-IT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09041147"/>
                  </a:ext>
                </a:extLst>
              </a:tr>
              <a:tr h="274866">
                <a:tc>
                  <a:txBody>
                    <a:bodyPr/>
                    <a:lstStyle/>
                    <a:p>
                      <a:pPr algn="ctr" fontAlgn="b"/>
                      <a:r>
                        <a:rPr lang="it-IT" sz="1050" u="none" strike="noStrike">
                          <a:effectLst/>
                          <a:latin typeface="+mj-lt"/>
                        </a:rPr>
                        <a:t>2B</a:t>
                      </a:r>
                      <a:endParaRPr lang="it-IT" sz="105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€ 10.000.000,00</a:t>
                      </a:r>
                      <a:endParaRPr lang="it-IT" sz="105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-€ 2.000.000,00</a:t>
                      </a:r>
                      <a:endParaRPr lang="it-IT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€ 8.000.000,00</a:t>
                      </a:r>
                      <a:endParaRPr lang="it-IT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58750520"/>
                  </a:ext>
                </a:extLst>
              </a:tr>
              <a:tr h="274866">
                <a:tc>
                  <a:txBody>
                    <a:bodyPr/>
                    <a:lstStyle/>
                    <a:p>
                      <a:pPr algn="ctr" fontAlgn="b"/>
                      <a:r>
                        <a:rPr lang="it-IT" sz="1050" u="none" strike="noStrike">
                          <a:effectLst/>
                          <a:latin typeface="+mj-lt"/>
                        </a:rPr>
                        <a:t>3</a:t>
                      </a:r>
                      <a:endParaRPr lang="it-IT" sz="105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€ 16.000.000,00</a:t>
                      </a:r>
                      <a:endParaRPr lang="it-IT" sz="1050" b="1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€ 5.000.000,00</a:t>
                      </a:r>
                      <a:endParaRPr lang="it-IT" sz="105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-€ 3.350.000,00</a:t>
                      </a:r>
                      <a:endParaRPr lang="it-IT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€ 1.650.000,00</a:t>
                      </a:r>
                      <a:endParaRPr lang="it-IT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11149513"/>
                  </a:ext>
                </a:extLst>
              </a:tr>
              <a:tr h="274866">
                <a:tc>
                  <a:txBody>
                    <a:bodyPr/>
                    <a:lstStyle/>
                    <a:p>
                      <a:pPr algn="ctr" fontAlgn="b"/>
                      <a:r>
                        <a:rPr lang="it-IT" sz="1050" u="none" strike="noStrike">
                          <a:effectLst/>
                          <a:latin typeface="+mj-lt"/>
                        </a:rPr>
                        <a:t>4 A-B-C</a:t>
                      </a:r>
                      <a:endParaRPr lang="it-IT" sz="105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€ 15.000.000,00</a:t>
                      </a:r>
                      <a:endParaRPr lang="it-IT" sz="1050" b="1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€ 0,00</a:t>
                      </a:r>
                      <a:endParaRPr lang="it-IT" sz="105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it-IT" sz="105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€ 0,00</a:t>
                      </a:r>
                      <a:endParaRPr lang="it-IT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01496804"/>
                  </a:ext>
                </a:extLst>
              </a:tr>
              <a:tr h="274866">
                <a:tc>
                  <a:txBody>
                    <a:bodyPr/>
                    <a:lstStyle/>
                    <a:p>
                      <a:pPr algn="ctr" fontAlgn="b"/>
                      <a:r>
                        <a:rPr lang="it-IT" sz="1050" u="none" strike="noStrike">
                          <a:effectLst/>
                          <a:latin typeface="+mj-lt"/>
                        </a:rPr>
                        <a:t>5</a:t>
                      </a:r>
                      <a:endParaRPr lang="it-IT" sz="105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€ 10.000.000,00</a:t>
                      </a:r>
                      <a:endParaRPr lang="it-IT" sz="1050" b="1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€ 98.235.000,00</a:t>
                      </a:r>
                      <a:endParaRPr lang="it-IT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it-IT" sz="105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€ 98.235.000,00</a:t>
                      </a:r>
                      <a:endParaRPr lang="it-IT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66761935"/>
                  </a:ext>
                </a:extLst>
              </a:tr>
              <a:tr h="274866">
                <a:tc>
                  <a:txBody>
                    <a:bodyPr/>
                    <a:lstStyle/>
                    <a:p>
                      <a:pPr algn="ctr" fontAlgn="b"/>
                      <a:r>
                        <a:rPr lang="it-IT" sz="1050" u="none" strike="noStrike">
                          <a:effectLst/>
                          <a:latin typeface="+mj-lt"/>
                        </a:rPr>
                        <a:t>6</a:t>
                      </a:r>
                      <a:endParaRPr lang="it-IT" sz="105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€ 5.500.000,00</a:t>
                      </a:r>
                      <a:endParaRPr lang="it-IT" sz="1050" b="1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€ 10.500.000,00</a:t>
                      </a:r>
                      <a:endParaRPr lang="it-IT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€ 5.350.000,00</a:t>
                      </a:r>
                      <a:endParaRPr lang="it-IT" sz="105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€ 15.850.000,00</a:t>
                      </a:r>
                      <a:endParaRPr lang="it-IT" sz="105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20884300"/>
                  </a:ext>
                </a:extLst>
              </a:tr>
              <a:tr h="274866">
                <a:tc>
                  <a:txBody>
                    <a:bodyPr/>
                    <a:lstStyle/>
                    <a:p>
                      <a:pPr algn="ctr" fontAlgn="b"/>
                      <a:r>
                        <a:rPr lang="it-IT" sz="1050" u="none" strike="noStrike">
                          <a:effectLst/>
                          <a:latin typeface="+mj-lt"/>
                        </a:rPr>
                        <a:t>7.1</a:t>
                      </a:r>
                      <a:endParaRPr lang="it-IT" sz="105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€ 20.321.388,00</a:t>
                      </a:r>
                      <a:endParaRPr lang="it-IT" sz="1050" b="1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€ 3.086.388,00</a:t>
                      </a:r>
                      <a:endParaRPr lang="it-IT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it-IT" sz="105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€ 3.086.388,00</a:t>
                      </a:r>
                      <a:endParaRPr lang="it-IT" sz="105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79756014"/>
                  </a:ext>
                </a:extLst>
              </a:tr>
              <a:tr h="274866">
                <a:tc>
                  <a:txBody>
                    <a:bodyPr/>
                    <a:lstStyle/>
                    <a:p>
                      <a:pPr algn="ctr" fontAlgn="b"/>
                      <a:r>
                        <a:rPr lang="it-IT" sz="1050" u="none" strike="noStrike">
                          <a:effectLst/>
                          <a:latin typeface="+mj-lt"/>
                        </a:rPr>
                        <a:t>7.2</a:t>
                      </a:r>
                      <a:endParaRPr lang="it-IT" sz="105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€ 6.000.000,00</a:t>
                      </a:r>
                      <a:endParaRPr lang="it-IT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it-IT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€ 6.000.000,00</a:t>
                      </a:r>
                      <a:endParaRPr lang="it-IT" sz="105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32063348"/>
                  </a:ext>
                </a:extLst>
              </a:tr>
              <a:tr h="274866">
                <a:tc>
                  <a:txBody>
                    <a:bodyPr/>
                    <a:lstStyle/>
                    <a:p>
                      <a:pPr algn="ctr" fontAlgn="b"/>
                      <a:r>
                        <a:rPr lang="it-IT" sz="1050" u="none" strike="noStrike">
                          <a:effectLst/>
                          <a:latin typeface="+mj-lt"/>
                        </a:rPr>
                        <a:t>8</a:t>
                      </a:r>
                      <a:endParaRPr lang="it-IT" sz="105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€ 4.000.000,00</a:t>
                      </a:r>
                      <a:endParaRPr lang="it-IT" sz="1050" b="1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€ 0,00</a:t>
                      </a:r>
                      <a:endParaRPr lang="it-IT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it-IT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€ 0,00</a:t>
                      </a:r>
                      <a:endParaRPr lang="it-IT" sz="105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30304832"/>
                  </a:ext>
                </a:extLst>
              </a:tr>
              <a:tr h="274866">
                <a:tc>
                  <a:txBody>
                    <a:bodyPr/>
                    <a:lstStyle/>
                    <a:p>
                      <a:pPr algn="ctr" fontAlgn="b"/>
                      <a:r>
                        <a:rPr lang="it-IT" sz="1050" u="none" strike="noStrike">
                          <a:effectLst/>
                          <a:latin typeface="+mj-lt"/>
                        </a:rPr>
                        <a:t>9</a:t>
                      </a:r>
                      <a:endParaRPr lang="it-IT" sz="105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€ 10.000.000,00</a:t>
                      </a:r>
                      <a:endParaRPr lang="it-IT" sz="1050" b="1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€ 20.000.000,00</a:t>
                      </a:r>
                      <a:endParaRPr lang="it-IT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it-IT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j-lt"/>
                        </a:rPr>
                        <a:t>€ 20.000.000,00</a:t>
                      </a:r>
                      <a:endParaRPr lang="it-IT" sz="105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18309835"/>
                  </a:ext>
                </a:extLst>
              </a:tr>
              <a:tr h="274866">
                <a:tc>
                  <a:txBody>
                    <a:bodyPr/>
                    <a:lstStyle/>
                    <a:p>
                      <a:pPr algn="ctr" fontAlgn="b"/>
                      <a:endParaRPr lang="it-IT" sz="105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 dirty="0">
                          <a:effectLst/>
                          <a:latin typeface="+mj-lt"/>
                        </a:rPr>
                        <a:t>€ 178.821.388,00</a:t>
                      </a:r>
                      <a:endParaRPr lang="it-IT" sz="105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>
                          <a:effectLst/>
                          <a:latin typeface="+mj-lt"/>
                        </a:rPr>
                        <a:t>€ 178.821.388,00</a:t>
                      </a:r>
                      <a:endParaRPr lang="it-IT" sz="105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>
                          <a:effectLst/>
                          <a:latin typeface="+mj-lt"/>
                        </a:rPr>
                        <a:t>€ 0,00</a:t>
                      </a:r>
                      <a:endParaRPr lang="it-IT" sz="105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50" u="none" strike="noStrike" dirty="0">
                          <a:effectLst/>
                          <a:latin typeface="+mj-lt"/>
                        </a:rPr>
                        <a:t>€ 178.821.388,00</a:t>
                      </a:r>
                      <a:endParaRPr lang="it-IT" sz="105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4229" marR="4229" marT="4229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72947261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>
            <a:extLst>
              <a:ext uri="{FF2B5EF4-FFF2-40B4-BE49-F238E27FC236}">
                <a16:creationId xmlns:a16="http://schemas.microsoft.com/office/drawing/2014/main" xmlns="" id="{61D16BB0-D86A-4D23-B955-18A6CA097D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lum brigh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76"/>
          <a:stretch>
            <a:fillRect/>
          </a:stretch>
        </p:blipFill>
        <p:spPr bwMode="auto">
          <a:xfrm>
            <a:off x="611188" y="476250"/>
            <a:ext cx="8531225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48000"/>
                  </a:blip>
                  <a:srcRect r="437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xmlns="" id="{D3F9C26A-A349-41A9-9FC3-BAF891D6ED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49" r="5626"/>
          <a:stretch>
            <a:fillRect/>
          </a:stretch>
        </p:blipFill>
        <p:spPr bwMode="auto">
          <a:xfrm>
            <a:off x="6588125" y="6310313"/>
            <a:ext cx="223202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26849" r="562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00" name="Rectangle 4">
            <a:extLst>
              <a:ext uri="{FF2B5EF4-FFF2-40B4-BE49-F238E27FC236}">
                <a16:creationId xmlns:a16="http://schemas.microsoft.com/office/drawing/2014/main" xmlns="" id="{9CAE6D87-F06D-4CBB-8DD3-A7F306324E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512" y="223838"/>
            <a:ext cx="8856662" cy="521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lnSpc>
                <a:spcPct val="100000"/>
              </a:lnSpc>
            </a:pPr>
            <a:r>
              <a:rPr lang="it-IT" sz="2800" dirty="0">
                <a:solidFill>
                  <a:srgbClr val="8B8585"/>
                </a:solidFill>
                <a:latin typeface="Arial"/>
                <a:ea typeface="Arial"/>
                <a:cs typeface="Arial"/>
                <a:sym typeface="Arial"/>
              </a:rPr>
              <a:t>Garanzia Giovani II fase: </a:t>
            </a:r>
            <a:r>
              <a:rPr lang="it-IT" sz="2800" dirty="0" smtClean="0">
                <a:solidFill>
                  <a:srgbClr val="8B8585"/>
                </a:solidFill>
                <a:latin typeface="Arial"/>
                <a:ea typeface="Arial"/>
                <a:cs typeface="Arial"/>
                <a:sym typeface="Arial"/>
              </a:rPr>
              <a:t>d</a:t>
            </a:r>
            <a:r>
              <a:rPr lang="it-IT" sz="2800" b="0" i="0" u="none" strike="noStrike" cap="none" dirty="0" smtClean="0">
                <a:solidFill>
                  <a:srgbClr val="8B8585"/>
                </a:solidFill>
                <a:latin typeface="Arial"/>
                <a:ea typeface="Arial"/>
                <a:cs typeface="Arial"/>
                <a:sym typeface="Arial"/>
              </a:rPr>
              <a:t>otazioni finanziarie</a:t>
            </a:r>
            <a:endParaRPr lang="it-IT" altLang="it-IT" sz="3200" b="1" dirty="0">
              <a:latin typeface="Calibri" panose="020F0502020204030204" pitchFamily="34" charset="0"/>
            </a:endParaRPr>
          </a:p>
        </p:txBody>
      </p:sp>
      <p:pic>
        <p:nvPicPr>
          <p:cNvPr id="4101" name="Picture 5">
            <a:extLst>
              <a:ext uri="{FF2B5EF4-FFF2-40B4-BE49-F238E27FC236}">
                <a16:creationId xmlns:a16="http://schemas.microsoft.com/office/drawing/2014/main" xmlns="" id="{5C6A2753-7280-4546-A925-A340508D5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6292850"/>
            <a:ext cx="21082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1691680" y="6145879"/>
            <a:ext cx="5832648" cy="235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/>
              <a:t>*Attuata dal </a:t>
            </a:r>
            <a:r>
              <a:rPr lang="it-IT" sz="1000" dirty="0" err="1"/>
              <a:t>Dip</a:t>
            </a:r>
            <a:r>
              <a:rPr lang="it-IT" sz="1000" dirty="0"/>
              <a:t>. </a:t>
            </a:r>
            <a:r>
              <a:rPr lang="it-IT" sz="1000" dirty="0" err="1"/>
              <a:t>Reg.le</a:t>
            </a:r>
            <a:r>
              <a:rPr lang="it-IT" sz="1000" dirty="0"/>
              <a:t> Istruzione e </a:t>
            </a:r>
            <a:r>
              <a:rPr lang="it-IT" sz="1000" dirty="0" smtClean="0"/>
              <a:t>Formazione  -  **</a:t>
            </a:r>
            <a:r>
              <a:rPr lang="it-IT" sz="1000" dirty="0"/>
              <a:t>Attuata da </a:t>
            </a:r>
            <a:r>
              <a:rPr lang="it-IT" sz="1000" dirty="0" smtClean="0"/>
              <a:t>INVITALIA  -   ***</a:t>
            </a:r>
            <a:r>
              <a:rPr lang="it-IT" sz="1000" dirty="0"/>
              <a:t>Attuata da ANPAL</a:t>
            </a:r>
          </a:p>
        </p:txBody>
      </p:sp>
      <p:graphicFrame>
        <p:nvGraphicFramePr>
          <p:cNvPr id="3" name="Tabella 2"/>
          <p:cNvGraphicFramePr>
            <a:graphicFrameLocks noGrp="1"/>
          </p:cNvGraphicFramePr>
          <p:nvPr>
            <p:extLst/>
          </p:nvPr>
        </p:nvGraphicFramePr>
        <p:xfrm>
          <a:off x="287338" y="1274065"/>
          <a:ext cx="8532811" cy="4901249"/>
        </p:xfrm>
        <a:graphic>
          <a:graphicData uri="http://schemas.openxmlformats.org/drawingml/2006/table">
            <a:tbl>
              <a:tblPr/>
              <a:tblGrid>
                <a:gridCol w="6265351">
                  <a:extLst>
                    <a:ext uri="{9D8B030D-6E8A-4147-A177-3AD203B41FA5}">
                      <a16:colId xmlns:a16="http://schemas.microsoft.com/office/drawing/2014/main" xmlns="" val="2138907052"/>
                    </a:ext>
                  </a:extLst>
                </a:gridCol>
                <a:gridCol w="1193400">
                  <a:extLst>
                    <a:ext uri="{9D8B030D-6E8A-4147-A177-3AD203B41FA5}">
                      <a16:colId xmlns:a16="http://schemas.microsoft.com/office/drawing/2014/main" xmlns="" val="1294536642"/>
                    </a:ext>
                  </a:extLst>
                </a:gridCol>
                <a:gridCol w="1074060">
                  <a:extLst>
                    <a:ext uri="{9D8B030D-6E8A-4147-A177-3AD203B41FA5}">
                      <a16:colId xmlns:a16="http://schemas.microsoft.com/office/drawing/2014/main" xmlns="" val="368491645"/>
                    </a:ext>
                  </a:extLst>
                </a:gridCol>
              </a:tblGrid>
              <a:tr h="180207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Misure</a:t>
                      </a:r>
                      <a:endParaRPr lang="it-IT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ASSE 1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ASSE 1 </a:t>
                      </a:r>
                      <a:r>
                        <a:rPr lang="it-IT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bis </a:t>
                      </a:r>
                      <a:r>
                        <a:rPr lang="it-IT" sz="900" b="1" i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(novità)</a:t>
                      </a:r>
                      <a:r>
                        <a:rPr lang="it-IT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it-IT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75797454"/>
                  </a:ext>
                </a:extLst>
              </a:tr>
              <a:tr h="18642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IOG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FSE 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86219522"/>
                  </a:ext>
                </a:extLst>
              </a:tr>
              <a:tr h="18642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1-A Accoglienza e informazioni sul Programma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04272243"/>
                  </a:ext>
                </a:extLst>
              </a:tr>
              <a:tr h="18642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1-B Accoglienza, presa in carico, orientamento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M€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it-I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M€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34637830"/>
                  </a:ext>
                </a:extLst>
              </a:tr>
              <a:tr h="18642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1-D Accoglienza, presa in carico, orientamento Intercettazione e attivazione di giovani NEET </a:t>
                      </a:r>
                      <a:r>
                        <a:rPr lang="it-IT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svantaggiati </a:t>
                      </a:r>
                      <a:r>
                        <a:rPr lang="it-IT" sz="1050" b="1" i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(novità)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05292699"/>
                  </a:ext>
                </a:extLst>
              </a:tr>
              <a:tr h="18642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1-C Orientamento specialistico o di II livello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M€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M€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19625959"/>
                  </a:ext>
                </a:extLst>
              </a:tr>
              <a:tr h="18642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2-A Formazione mirata all'inserimento lavorativo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 M€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M€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96799681"/>
                  </a:ext>
                </a:extLst>
              </a:tr>
              <a:tr h="18642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2-B Reinserimento di giovani 15-18enni in percorsi formativi*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 M€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75701310"/>
                  </a:ext>
                </a:extLst>
              </a:tr>
              <a:tr h="18642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2-C Assunzione e </a:t>
                      </a:r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Formazione </a:t>
                      </a:r>
                      <a:r>
                        <a:rPr lang="it-IT" sz="1100" b="1" i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(novità)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M€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M€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14279575"/>
                  </a:ext>
                </a:extLst>
              </a:tr>
              <a:tr h="18642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Accompagnamento al </a:t>
                      </a:r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lavoro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5,3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M€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6272437"/>
                  </a:ext>
                </a:extLst>
              </a:tr>
              <a:tr h="18642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4-A Apprendistato per la qualifica e per il diploma*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3,5 M€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3900380"/>
                  </a:ext>
                </a:extLst>
              </a:tr>
              <a:tr h="18642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4-C Apprendistato per l’alta formazione e la ricerca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3,5 M€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78965127"/>
                  </a:ext>
                </a:extLst>
              </a:tr>
              <a:tr h="18642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Tirocinio extra-curriculare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 M€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 M€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90951251"/>
                  </a:ext>
                </a:extLst>
              </a:tr>
              <a:tr h="18642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bis Tirocinio extra-curriculare in mobilità </a:t>
                      </a:r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geografica </a:t>
                      </a:r>
                      <a:r>
                        <a:rPr lang="it-IT" sz="1100" b="1" i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(novità)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 M€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30808299"/>
                  </a:ext>
                </a:extLst>
              </a:tr>
              <a:tr h="18642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6-A Servizio civile nazionale***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 M€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02114162"/>
                  </a:ext>
                </a:extLst>
              </a:tr>
              <a:tr h="18642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6-A bis Servizio civile regionale</a:t>
                      </a:r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*** </a:t>
                      </a:r>
                      <a:r>
                        <a:rPr lang="it-IT" sz="1100" b="1" i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(novità)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8,6 M€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84362377"/>
                  </a:ext>
                </a:extLst>
              </a:tr>
              <a:tr h="18642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6-B Servizio Civile Nazionale nell’Unione Europea***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M€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9620658"/>
                  </a:ext>
                </a:extLst>
              </a:tr>
              <a:tr h="329344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7.1 Sostegno all’autoimpiego e all’autoimprenditorialità: </a:t>
                      </a:r>
                      <a:b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attività di accompagnamento all’avvio di impresa e supporto allo start up di impresa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M€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30671490"/>
                  </a:ext>
                </a:extLst>
              </a:tr>
              <a:tr h="304489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7.2 Sostegno all’autoimpiego e all’autoimprenditorialità: supporto per l’accesso al credito agevolato**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Economie fase precedente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6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81578573"/>
                  </a:ext>
                </a:extLst>
              </a:tr>
              <a:tr h="18642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 Mobilità professionale transnazionale e territoriale (18-30 anni)***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M€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51339285"/>
                  </a:ext>
                </a:extLst>
              </a:tr>
              <a:tr h="18642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 bis Incentivo occupazione giovani</a:t>
                      </a:r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*** </a:t>
                      </a:r>
                      <a:r>
                        <a:rPr lang="it-IT" sz="1100" b="1" i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(novità)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AE2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8302968"/>
                  </a:ext>
                </a:extLst>
              </a:tr>
              <a:tr h="18642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bis - Creazione di reti territoriali per l’attivazione di contratti di apprendistato di I, II e III livello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0,06 M€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49845032"/>
                  </a:ext>
                </a:extLst>
              </a:tr>
              <a:tr h="18642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bis - Strumenti per incentivare l’accesso ai corsi di ITS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0,8 M€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00557347"/>
                  </a:ext>
                </a:extLst>
              </a:tr>
              <a:tr h="329344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bis - Progetto pilota per la creazione di strumenti di finanziamento di investimenti ad impatto sociale - Social Impact Investments***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4" marR="5754" marT="57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931705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00305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>
            <a:extLst>
              <a:ext uri="{FF2B5EF4-FFF2-40B4-BE49-F238E27FC236}">
                <a16:creationId xmlns:a16="http://schemas.microsoft.com/office/drawing/2014/main" xmlns="" id="{61D16BB0-D86A-4D23-B955-18A6CA097D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lum brigh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76"/>
          <a:stretch>
            <a:fillRect/>
          </a:stretch>
        </p:blipFill>
        <p:spPr bwMode="auto">
          <a:xfrm>
            <a:off x="611188" y="476250"/>
            <a:ext cx="8531225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48000"/>
                  </a:blip>
                  <a:srcRect r="437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xmlns="" id="{D3F9C26A-A349-41A9-9FC3-BAF891D6ED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49" r="5626"/>
          <a:stretch>
            <a:fillRect/>
          </a:stretch>
        </p:blipFill>
        <p:spPr bwMode="auto">
          <a:xfrm>
            <a:off x="6588125" y="6310313"/>
            <a:ext cx="223202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26849" r="562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9" name="Rectangle 3">
            <a:extLst>
              <a:ext uri="{FF2B5EF4-FFF2-40B4-BE49-F238E27FC236}">
                <a16:creationId xmlns:a16="http://schemas.microsoft.com/office/drawing/2014/main" xmlns="" id="{127AA676-0B3D-4DFE-9574-3DD08F4808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413" y="1628775"/>
            <a:ext cx="7775575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lnSpc>
                <a:spcPct val="95000"/>
              </a:lnSpc>
            </a:pPr>
            <a:endParaRPr lang="it-IT" altLang="it-IT" b="1" dirty="0">
              <a:latin typeface="Arial Black" panose="020B0A04020102020204" pitchFamily="34" charset="0"/>
              <a:ea typeface="ＭＳ Ｐゴシック" panose="020B0600070205080204" pitchFamily="34" charset="-128"/>
            </a:endParaRPr>
          </a:p>
          <a:p>
            <a:pPr hangingPunct="1">
              <a:lnSpc>
                <a:spcPct val="95000"/>
              </a:lnSpc>
            </a:pPr>
            <a:endParaRPr lang="it-IT" altLang="it-IT" b="1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xmlns="" id="{9CAE6D87-F06D-4CBB-8DD3-A7F306324E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338" y="223838"/>
            <a:ext cx="8856662" cy="1014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lnSpc>
                <a:spcPct val="100000"/>
              </a:lnSpc>
            </a:pPr>
            <a:r>
              <a:rPr lang="it-IT" sz="2800" dirty="0">
                <a:solidFill>
                  <a:srgbClr val="8B8585"/>
                </a:solidFill>
                <a:latin typeface="Arial"/>
                <a:ea typeface="Arial"/>
                <a:cs typeface="Arial"/>
                <a:sym typeface="Arial"/>
              </a:rPr>
              <a:t>Garanzia Giovani II </a:t>
            </a:r>
            <a:r>
              <a:rPr lang="it-IT" sz="2800" dirty="0" smtClean="0">
                <a:solidFill>
                  <a:srgbClr val="8B8585"/>
                </a:solidFill>
                <a:latin typeface="Arial"/>
                <a:ea typeface="Arial"/>
                <a:cs typeface="Arial"/>
                <a:sym typeface="Arial"/>
              </a:rPr>
              <a:t>fase - Misure (1/4)</a:t>
            </a:r>
            <a:endParaRPr lang="it-IT" altLang="it-IT" sz="2800" b="1" dirty="0">
              <a:latin typeface="Calibri" panose="020F0502020204030204" pitchFamily="34" charset="0"/>
            </a:endParaRPr>
          </a:p>
          <a:p>
            <a:pPr algn="ctr" hangingPunct="1">
              <a:lnSpc>
                <a:spcPct val="100000"/>
              </a:lnSpc>
            </a:pPr>
            <a:endParaRPr lang="it-IT" altLang="it-IT" sz="3200" b="1" dirty="0">
              <a:latin typeface="Calibri" panose="020F0502020204030204" pitchFamily="34" charset="0"/>
            </a:endParaRPr>
          </a:p>
        </p:txBody>
      </p:sp>
      <p:pic>
        <p:nvPicPr>
          <p:cNvPr id="4101" name="Picture 5">
            <a:extLst>
              <a:ext uri="{FF2B5EF4-FFF2-40B4-BE49-F238E27FC236}">
                <a16:creationId xmlns:a16="http://schemas.microsoft.com/office/drawing/2014/main" xmlns="" id="{5C6A2753-7280-4546-A925-A340508D5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6292850"/>
            <a:ext cx="21082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3" name="Tabella 2"/>
          <p:cNvGraphicFramePr>
            <a:graphicFrameLocks noGrp="1"/>
          </p:cNvGraphicFramePr>
          <p:nvPr>
            <p:extLst/>
          </p:nvPr>
        </p:nvGraphicFramePr>
        <p:xfrm>
          <a:off x="609601" y="1412773"/>
          <a:ext cx="7742237" cy="4752530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668765">
                  <a:extLst>
                    <a:ext uri="{9D8B030D-6E8A-4147-A177-3AD203B41FA5}">
                      <a16:colId xmlns:a16="http://schemas.microsoft.com/office/drawing/2014/main" xmlns="" val="2765036948"/>
                    </a:ext>
                  </a:extLst>
                </a:gridCol>
                <a:gridCol w="1637450">
                  <a:extLst>
                    <a:ext uri="{9D8B030D-6E8A-4147-A177-3AD203B41FA5}">
                      <a16:colId xmlns:a16="http://schemas.microsoft.com/office/drawing/2014/main" xmlns="" val="490597541"/>
                    </a:ext>
                  </a:extLst>
                </a:gridCol>
                <a:gridCol w="5436022">
                  <a:extLst>
                    <a:ext uri="{9D8B030D-6E8A-4147-A177-3AD203B41FA5}">
                      <a16:colId xmlns:a16="http://schemas.microsoft.com/office/drawing/2014/main" xmlns="" val="931528712"/>
                    </a:ext>
                  </a:extLst>
                </a:gridCol>
              </a:tblGrid>
              <a:tr h="197811"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u="none" strike="noStrike" dirty="0">
                          <a:effectLst/>
                        </a:rPr>
                        <a:t>MISURE</a:t>
                      </a:r>
                      <a:endParaRPr lang="it-IT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89" marR="6189" marT="6189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u="none" strike="noStrike">
                          <a:effectLst/>
                        </a:rPr>
                        <a:t>DESCRIZIONE</a:t>
                      </a:r>
                      <a:endParaRPr lang="it-IT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89" marR="6189" marT="6189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u="none" strike="noStrike">
                          <a:effectLst/>
                        </a:rPr>
                        <a:t>Obiettivo/finalità</a:t>
                      </a:r>
                      <a:endParaRPr lang="it-IT" sz="10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89" marR="6189" marT="6189" marB="0" anchor="b"/>
                </a:tc>
                <a:extLst>
                  <a:ext uri="{0D108BD9-81ED-4DB2-BD59-A6C34878D82A}">
                    <a16:rowId xmlns:a16="http://schemas.microsoft.com/office/drawing/2014/main" xmlns="" val="4134487628"/>
                  </a:ext>
                </a:extLst>
              </a:tr>
              <a:tr h="354694"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1-A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189" marR="6189" marT="618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Accoglienza e informazioni sul Programma</a:t>
                      </a:r>
                      <a:endParaRPr lang="it-IT" sz="1100" b="0" i="0" u="none" strike="noStrike" dirty="0">
                        <a:solidFill>
                          <a:srgbClr val="40404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189" marR="6189" marT="6189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it-IT" sz="1000" u="none" strike="noStrike" dirty="0">
                          <a:effectLst/>
                        </a:rPr>
                        <a:t>Facilitare e sostenere l'utente nell'acquisizione di informazioni, anche in auto consultazione, utili a valutare la partecipazione al Programma IOG e ad orientarsi rispetto ai servizi disponibili.</a:t>
                      </a:r>
                      <a:endParaRPr lang="it-IT" sz="1000" b="0" i="0" u="none" strike="noStrike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89" marR="6189" marT="6189" marB="0" anchor="ctr"/>
                </a:tc>
                <a:extLst>
                  <a:ext uri="{0D108BD9-81ED-4DB2-BD59-A6C34878D82A}">
                    <a16:rowId xmlns:a16="http://schemas.microsoft.com/office/drawing/2014/main" xmlns="" val="3725369506"/>
                  </a:ext>
                </a:extLst>
              </a:tr>
              <a:tr h="1185111"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1-B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189" marR="6189" marT="618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Accesso alla garanzia (presa in carico, colloquio individuale e </a:t>
                      </a:r>
                      <a:r>
                        <a:rPr lang="it-IT" sz="1100" b="0" u="none" strike="noStrike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profiling</a:t>
                      </a:r>
                      <a:r>
                        <a:rPr lang="it-IT" sz="1100" b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, consulenza orientativa)</a:t>
                      </a:r>
                      <a:endParaRPr lang="it-IT" sz="1100" b="0" i="0" u="none" strike="noStrike" dirty="0">
                        <a:solidFill>
                          <a:srgbClr val="40404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189" marR="6189" marT="618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u="sng" strike="noStrike" dirty="0" smtClean="0">
                          <a:effectLst/>
                        </a:rPr>
                        <a:t>- Propedeutica all’accesso a</a:t>
                      </a:r>
                      <a:r>
                        <a:rPr lang="it-IT" sz="1000" u="sng" strike="noStrike" baseline="0" dirty="0" smtClean="0">
                          <a:effectLst/>
                        </a:rPr>
                        <a:t> </a:t>
                      </a:r>
                      <a:r>
                        <a:rPr lang="it-IT" sz="1000" u="sng" strike="noStrike" dirty="0" smtClean="0">
                          <a:effectLst/>
                        </a:rPr>
                        <a:t>ulteriori misure -</a:t>
                      </a:r>
                    </a:p>
                    <a:p>
                      <a:pPr algn="just" rtl="0" fontAlgn="ctr"/>
                      <a:r>
                        <a:rPr lang="it-IT" sz="1000" u="none" strike="noStrike" dirty="0" smtClean="0">
                          <a:effectLst/>
                        </a:rPr>
                        <a:t>Individuare </a:t>
                      </a:r>
                      <a:r>
                        <a:rPr lang="it-IT" sz="1000" u="none" strike="noStrike" dirty="0">
                          <a:effectLst/>
                        </a:rPr>
                        <a:t>e calibrare gli interventi proposti e accedere agli altri servizi e misure sostenendo l'utente nella costruzione di un percorso individuale di fruizione dei servizi finalizzati a garantirgli, entro 4 mesi, una proposta di proseguimento degli studi, di formazione, di tirocinio o di lavoro. </a:t>
                      </a:r>
                      <a:endParaRPr lang="it-IT" sz="1000" u="none" strike="noStrike" dirty="0" smtClean="0">
                        <a:effectLst/>
                      </a:endParaRPr>
                    </a:p>
                    <a:p>
                      <a:pPr algn="just" rtl="0" fontAlgn="ctr"/>
                      <a:r>
                        <a:rPr lang="it-IT" sz="1000" u="none" strike="noStrike" dirty="0" smtClean="0">
                          <a:effectLst/>
                        </a:rPr>
                        <a:t>Profilare</a:t>
                      </a:r>
                      <a:r>
                        <a:rPr lang="it-IT" sz="1000" u="none" strike="noStrike" baseline="0" dirty="0" smtClean="0">
                          <a:effectLst/>
                        </a:rPr>
                        <a:t> il grado di distanza dal lavoro dell’utente </a:t>
                      </a:r>
                      <a:r>
                        <a:rPr lang="it-IT" sz="1000" u="none" strike="noStrike" dirty="0" smtClean="0">
                          <a:effectLst/>
                        </a:rPr>
                        <a:t>(</a:t>
                      </a:r>
                      <a:r>
                        <a:rPr lang="it-IT" sz="1000" u="none" strike="noStrike" dirty="0" err="1" smtClean="0">
                          <a:effectLst/>
                        </a:rPr>
                        <a:t>profiling</a:t>
                      </a:r>
                      <a:r>
                        <a:rPr lang="it-IT" sz="1000" u="none" strike="noStrike" dirty="0">
                          <a:effectLst/>
                        </a:rPr>
                        <a:t>) </a:t>
                      </a:r>
                      <a:r>
                        <a:rPr lang="it-IT" sz="1000" u="none" strike="noStrike" dirty="0" smtClean="0">
                          <a:effectLst/>
                        </a:rPr>
                        <a:t>e stipulare un Patto </a:t>
                      </a:r>
                      <a:r>
                        <a:rPr lang="it-IT" sz="1000" u="none" strike="noStrike" dirty="0">
                          <a:effectLst/>
                        </a:rPr>
                        <a:t>di </a:t>
                      </a:r>
                      <a:r>
                        <a:rPr lang="it-IT" sz="1000" u="none" strike="noStrike" dirty="0" smtClean="0">
                          <a:effectLst/>
                        </a:rPr>
                        <a:t>servizio condiviso per l'esplicitazione delle reciproche responsabilità.</a:t>
                      </a:r>
                      <a:endParaRPr lang="it-IT" sz="1000" b="0" i="0" u="none" strike="noStrike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89" marR="6189" marT="6189" marB="0" anchor="ctr"/>
                </a:tc>
                <a:extLst>
                  <a:ext uri="{0D108BD9-81ED-4DB2-BD59-A6C34878D82A}">
                    <a16:rowId xmlns:a16="http://schemas.microsoft.com/office/drawing/2014/main" xmlns="" val="2709870596"/>
                  </a:ext>
                </a:extLst>
              </a:tr>
              <a:tr h="886738"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1-C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189" marR="6189" marT="618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Orientamento specialistico o di II livello</a:t>
                      </a:r>
                      <a:endParaRPr lang="it-IT" sz="1100" b="0" i="0" u="none" strike="noStrike" dirty="0">
                        <a:solidFill>
                          <a:srgbClr val="40404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189" marR="6189" marT="6189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it-IT" sz="1000" u="none" strike="noStrike" dirty="0">
                          <a:effectLst/>
                        </a:rPr>
                        <a:t>Esplorare in maniera approfondita l’esperienza di vita del soggetto per sollecitarne maturazione, pro attività e autonomia nella ricerca attiva del lavoro. </a:t>
                      </a:r>
                      <a:endParaRPr lang="it-IT" sz="1000" u="none" strike="noStrike" dirty="0" smtClean="0">
                        <a:effectLst/>
                      </a:endParaRPr>
                    </a:p>
                    <a:p>
                      <a:pPr algn="just" rtl="0" fontAlgn="ctr"/>
                      <a:r>
                        <a:rPr lang="it-IT" sz="1000" u="none" strike="noStrike" dirty="0" smtClean="0">
                          <a:effectLst/>
                        </a:rPr>
                        <a:t>La </a:t>
                      </a:r>
                      <a:r>
                        <a:rPr lang="it-IT" sz="1000" u="none" strike="noStrike" dirty="0">
                          <a:effectLst/>
                        </a:rPr>
                        <a:t>misura è rivolta soprattutto a giovani più distanti dal mercato del lavoro con necessità di costruire una progettualità professionale collocata in una prospettiva temporale non necessariamente immediata e si avvale di una serie di approcci metodologici diversi, a seconda del contesto, la fase di vita ecc.</a:t>
                      </a:r>
                      <a:endParaRPr lang="it-IT" sz="1000" b="0" i="0" u="none" strike="noStrike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89" marR="6189" marT="6189" marB="0" anchor="ctr"/>
                </a:tc>
                <a:extLst>
                  <a:ext uri="{0D108BD9-81ED-4DB2-BD59-A6C34878D82A}">
                    <a16:rowId xmlns:a16="http://schemas.microsoft.com/office/drawing/2014/main" xmlns="" val="3508270369"/>
                  </a:ext>
                </a:extLst>
              </a:tr>
              <a:tr h="709392"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1-D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189" marR="6189" marT="618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Intercettazione e attivazione di giovani NEET svantaggiati</a:t>
                      </a:r>
                      <a:endParaRPr lang="it-IT" sz="1100" b="0" i="0" u="none" strike="noStrike" dirty="0">
                        <a:solidFill>
                          <a:srgbClr val="40404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189" marR="6189" marT="6189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it-IT" sz="1000" u="none" strike="noStrike" dirty="0">
                          <a:effectLst/>
                        </a:rPr>
                        <a:t>Intercettare i NEET più scoraggiati provenienti da ambienti sociali caratterizzati da alti livelli di povertà che hanno condizionato la loro capacità di entrare e restare all’interno di percorsi di formazione/istruzione, di fare esperienze di lavoro e di informarsi sulle possibilità offerte dal programma stesso. </a:t>
                      </a:r>
                      <a:endParaRPr lang="it-IT" sz="1000" b="0" i="0" u="none" strike="noStrike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89" marR="6189" marT="6189" marB="0" anchor="ctr"/>
                </a:tc>
                <a:extLst>
                  <a:ext uri="{0D108BD9-81ED-4DB2-BD59-A6C34878D82A}">
                    <a16:rowId xmlns:a16="http://schemas.microsoft.com/office/drawing/2014/main" xmlns="" val="4146212960"/>
                  </a:ext>
                </a:extLst>
              </a:tr>
              <a:tr h="709392"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2-A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189" marR="6189" marT="618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Formazione mirata all'inserimento lavorativo</a:t>
                      </a:r>
                      <a:endParaRPr lang="it-IT" sz="1100" b="0" i="0" u="none" strike="noStrike" dirty="0">
                        <a:solidFill>
                          <a:srgbClr val="40404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189" marR="6189" marT="6189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it-IT" sz="1000" u="none" strike="noStrike" dirty="0">
                          <a:effectLst/>
                        </a:rPr>
                        <a:t>Fornire le conoscenze e le competenze necessarie a facilitare l’inserimento lavorativo sulla base dell’analisi degli obiettivi di crescita professionale e delle potenzialità del giovane attraverso percorsi formativi specialistici rispondenti all’effettivo fabbisogno del contesto produttivo locale. Agevolare la riqualificazione dei giovani NEET.</a:t>
                      </a:r>
                      <a:endParaRPr lang="it-IT" sz="1000" b="0" i="0" u="none" strike="noStrike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89" marR="6189" marT="6189" marB="0" anchor="ctr"/>
                </a:tc>
                <a:extLst>
                  <a:ext uri="{0D108BD9-81ED-4DB2-BD59-A6C34878D82A}">
                    <a16:rowId xmlns:a16="http://schemas.microsoft.com/office/drawing/2014/main" xmlns="" val="1245683302"/>
                  </a:ext>
                </a:extLst>
              </a:tr>
              <a:tr h="709392"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2-B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189" marR="6189" marT="618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Reinserimento di giovani 15-18enni in percorsi formativi</a:t>
                      </a:r>
                      <a:endParaRPr lang="it-IT" sz="1100" b="0" i="0" u="none" strike="noStrike" dirty="0">
                        <a:solidFill>
                          <a:srgbClr val="40404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189" marR="6189" marT="6189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it-IT" sz="1000" u="none" strike="noStrike" dirty="0">
                          <a:effectLst/>
                        </a:rPr>
                        <a:t>Attivare percorsi di reinserimento di giovani di età inferiore a 19 anni - privi di qualifica o diploma - che abbiano abbandonato un percorso formativo per l’assolvimento dell'obbligo di istruzione e/o dell’obbligo, in percorsi di istruzione e formazione professionale, allo scopo di consolidare le conoscenze di base e favorire il successivo inserimento nel mondo del lavoro e nella società.</a:t>
                      </a:r>
                      <a:endParaRPr lang="it-IT" sz="1000" b="0" i="0" u="none" strike="noStrike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89" marR="6189" marT="6189" marB="0" anchor="ctr"/>
                </a:tc>
                <a:extLst>
                  <a:ext uri="{0D108BD9-81ED-4DB2-BD59-A6C34878D82A}">
                    <a16:rowId xmlns:a16="http://schemas.microsoft.com/office/drawing/2014/main" xmlns="" val="36902592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7437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>
            <a:extLst>
              <a:ext uri="{FF2B5EF4-FFF2-40B4-BE49-F238E27FC236}">
                <a16:creationId xmlns:a16="http://schemas.microsoft.com/office/drawing/2014/main" xmlns="" id="{61D16BB0-D86A-4D23-B955-18A6CA097D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lum brigh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76"/>
          <a:stretch>
            <a:fillRect/>
          </a:stretch>
        </p:blipFill>
        <p:spPr bwMode="auto">
          <a:xfrm>
            <a:off x="611188" y="476250"/>
            <a:ext cx="8531225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48000"/>
                  </a:blip>
                  <a:srcRect r="437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xmlns="" id="{D3F9C26A-A349-41A9-9FC3-BAF891D6ED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49" r="5626"/>
          <a:stretch>
            <a:fillRect/>
          </a:stretch>
        </p:blipFill>
        <p:spPr bwMode="auto">
          <a:xfrm>
            <a:off x="6588125" y="6310313"/>
            <a:ext cx="223202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26849" r="562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9" name="Rectangle 3">
            <a:extLst>
              <a:ext uri="{FF2B5EF4-FFF2-40B4-BE49-F238E27FC236}">
                <a16:creationId xmlns:a16="http://schemas.microsoft.com/office/drawing/2014/main" xmlns="" id="{127AA676-0B3D-4DFE-9574-3DD08F4808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413" y="1628775"/>
            <a:ext cx="7775575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lnSpc>
                <a:spcPct val="95000"/>
              </a:lnSpc>
            </a:pPr>
            <a:endParaRPr lang="it-IT" altLang="it-IT" b="1">
              <a:latin typeface="Arial Black" panose="020B0A04020102020204" pitchFamily="34" charset="0"/>
              <a:ea typeface="ＭＳ Ｐゴシック" panose="020B0600070205080204" pitchFamily="34" charset="-128"/>
            </a:endParaRPr>
          </a:p>
          <a:p>
            <a:pPr hangingPunct="1">
              <a:lnSpc>
                <a:spcPct val="95000"/>
              </a:lnSpc>
            </a:pPr>
            <a:endParaRPr lang="it-IT" altLang="it-IT" b="1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xmlns="" id="{9CAE6D87-F06D-4CBB-8DD3-A7F306324E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338" y="223838"/>
            <a:ext cx="8856662" cy="1014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lnSpc>
                <a:spcPct val="100000"/>
              </a:lnSpc>
            </a:pPr>
            <a:r>
              <a:rPr lang="it-IT" sz="2800" dirty="0">
                <a:solidFill>
                  <a:srgbClr val="8B8585"/>
                </a:solidFill>
                <a:latin typeface="Arial"/>
                <a:ea typeface="Arial"/>
                <a:cs typeface="Arial"/>
                <a:sym typeface="Arial"/>
              </a:rPr>
              <a:t>Garanzia Giovani II fase - Misure </a:t>
            </a:r>
            <a:r>
              <a:rPr lang="it-IT" sz="2800" dirty="0" smtClean="0">
                <a:solidFill>
                  <a:srgbClr val="8B8585"/>
                </a:solidFill>
                <a:latin typeface="Arial"/>
                <a:ea typeface="Arial"/>
                <a:cs typeface="Arial"/>
                <a:sym typeface="Arial"/>
              </a:rPr>
              <a:t>(2/4)</a:t>
            </a:r>
            <a:endParaRPr lang="it-IT" altLang="it-IT" sz="2800" b="1" dirty="0">
              <a:latin typeface="Calibri" panose="020F0502020204030204" pitchFamily="34" charset="0"/>
            </a:endParaRPr>
          </a:p>
          <a:p>
            <a:pPr algn="ctr" hangingPunct="1">
              <a:lnSpc>
                <a:spcPct val="100000"/>
              </a:lnSpc>
            </a:pPr>
            <a:endParaRPr lang="it-IT" altLang="it-IT" sz="3200" b="1" dirty="0">
              <a:latin typeface="Calibri" panose="020F0502020204030204" pitchFamily="34" charset="0"/>
            </a:endParaRPr>
          </a:p>
        </p:txBody>
      </p:sp>
      <p:pic>
        <p:nvPicPr>
          <p:cNvPr id="4101" name="Picture 5">
            <a:extLst>
              <a:ext uri="{FF2B5EF4-FFF2-40B4-BE49-F238E27FC236}">
                <a16:creationId xmlns:a16="http://schemas.microsoft.com/office/drawing/2014/main" xmlns="" id="{5C6A2753-7280-4546-A925-A340508D5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6292850"/>
            <a:ext cx="21082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2" name="Tabella 1"/>
          <p:cNvGraphicFramePr>
            <a:graphicFrameLocks noGrp="1"/>
          </p:cNvGraphicFramePr>
          <p:nvPr>
            <p:extLst/>
          </p:nvPr>
        </p:nvGraphicFramePr>
        <p:xfrm>
          <a:off x="611188" y="1352898"/>
          <a:ext cx="7633220" cy="4812406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659348">
                  <a:extLst>
                    <a:ext uri="{9D8B030D-6E8A-4147-A177-3AD203B41FA5}">
                      <a16:colId xmlns:a16="http://schemas.microsoft.com/office/drawing/2014/main" xmlns="" val="2305607245"/>
                    </a:ext>
                  </a:extLst>
                </a:gridCol>
                <a:gridCol w="1521572">
                  <a:extLst>
                    <a:ext uri="{9D8B030D-6E8A-4147-A177-3AD203B41FA5}">
                      <a16:colId xmlns:a16="http://schemas.microsoft.com/office/drawing/2014/main" xmlns="" val="1581684055"/>
                    </a:ext>
                  </a:extLst>
                </a:gridCol>
                <a:gridCol w="5452300">
                  <a:extLst>
                    <a:ext uri="{9D8B030D-6E8A-4147-A177-3AD203B41FA5}">
                      <a16:colId xmlns:a16="http://schemas.microsoft.com/office/drawing/2014/main" xmlns="" val="644759907"/>
                    </a:ext>
                  </a:extLst>
                </a:gridCol>
              </a:tblGrid>
              <a:tr h="184360"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u="none" strike="noStrike" dirty="0">
                          <a:effectLst/>
                        </a:rPr>
                        <a:t>MISURE</a:t>
                      </a:r>
                      <a:endParaRPr lang="it-IT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77" marR="5977" marT="5977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u="none" strike="noStrike" dirty="0">
                          <a:effectLst/>
                        </a:rPr>
                        <a:t>DESCRIZIONE</a:t>
                      </a:r>
                      <a:endParaRPr lang="it-IT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77" marR="5977" marT="5977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u="none" strike="noStrike" dirty="0">
                          <a:effectLst/>
                        </a:rPr>
                        <a:t>Obiettivo/finalità</a:t>
                      </a:r>
                      <a:endParaRPr lang="it-IT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77" marR="5977" marT="5977" marB="0" anchor="b"/>
                </a:tc>
                <a:extLst>
                  <a:ext uri="{0D108BD9-81ED-4DB2-BD59-A6C34878D82A}">
                    <a16:rowId xmlns:a16="http://schemas.microsoft.com/office/drawing/2014/main" xmlns="" val="3312170021"/>
                  </a:ext>
                </a:extLst>
              </a:tr>
              <a:tr h="1157011"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2-C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5977" marR="5977" marT="597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Assunzione e formazione</a:t>
                      </a:r>
                      <a:endParaRPr lang="it-IT" sz="1200" b="0" i="0" u="none" strike="noStrike" dirty="0">
                        <a:solidFill>
                          <a:srgbClr val="40404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5977" marR="5977" marT="597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000" u="none" strike="noStrike" dirty="0" smtClean="0">
                          <a:effectLst/>
                        </a:rPr>
                        <a:t>Adeguare </a:t>
                      </a:r>
                      <a:r>
                        <a:rPr lang="it-IT" sz="1000" u="none" strike="noStrike" dirty="0">
                          <a:effectLst/>
                        </a:rPr>
                        <a:t>le competenze dei destinatari ai fabbisogni professionali delle imprese attraverso l’inserimento in percorsi formativi post assunzione - non apprendistato - da attivarsi entro 120 giorni dalla data di avvio del rapporto di lavoro o precedenti l’avvio dell’attività </a:t>
                      </a:r>
                      <a:r>
                        <a:rPr lang="it-IT" sz="1000" u="none" strike="noStrike" dirty="0" smtClean="0">
                          <a:effectLst/>
                        </a:rPr>
                        <a:t>lavorativa. </a:t>
                      </a:r>
                    </a:p>
                    <a:p>
                      <a:pPr algn="l" rtl="0" fontAlgn="ctr"/>
                      <a:r>
                        <a:rPr lang="it-IT" sz="1000" u="none" strike="noStrike" dirty="0" smtClean="0">
                          <a:effectLst/>
                        </a:rPr>
                        <a:t>Sostenere e agevolare l’inserimento lavorativo dei giovani in possesso solo parziale delle competenze per lo svolgimento della mansione e supportare i giovani nel completamento del proprio profilo</a:t>
                      </a:r>
                      <a:r>
                        <a:rPr lang="it-IT" sz="1000" u="none" strike="noStrike" baseline="0" dirty="0" smtClean="0">
                          <a:effectLst/>
                        </a:rPr>
                        <a:t> </a:t>
                      </a:r>
                      <a:r>
                        <a:rPr lang="it-IT" sz="1000" u="none" strike="noStrike" dirty="0" smtClean="0">
                          <a:effectLst/>
                        </a:rPr>
                        <a:t>professionale.</a:t>
                      </a:r>
                      <a:endParaRPr lang="it-IT" sz="1000" b="0" i="0" u="none" strike="noStrike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77" marR="5977" marT="5977" marB="0" anchor="ctr"/>
                </a:tc>
                <a:extLst>
                  <a:ext uri="{0D108BD9-81ED-4DB2-BD59-A6C34878D82A}">
                    <a16:rowId xmlns:a16="http://schemas.microsoft.com/office/drawing/2014/main" xmlns="" val="2052299750"/>
                  </a:ext>
                </a:extLst>
              </a:tr>
              <a:tr h="661150"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5977" marR="5977" marT="597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Accompagnamento al lavoro</a:t>
                      </a:r>
                      <a:endParaRPr lang="it-IT" sz="1200" b="0" i="0" u="none" strike="noStrike" dirty="0">
                        <a:solidFill>
                          <a:srgbClr val="40404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5977" marR="5977" marT="597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000" u="none" strike="noStrike" dirty="0">
                          <a:effectLst/>
                        </a:rPr>
                        <a:t>Agevolare i giovani nell’ingresso nel mercato del lavoro attraverso azioni di:</a:t>
                      </a:r>
                      <a:br>
                        <a:rPr lang="it-IT" sz="1000" u="none" strike="noStrike" dirty="0">
                          <a:effectLst/>
                        </a:rPr>
                      </a:br>
                      <a:r>
                        <a:rPr lang="it-IT" sz="1000" u="none" strike="noStrike" dirty="0">
                          <a:effectLst/>
                        </a:rPr>
                        <a:t>- </a:t>
                      </a:r>
                      <a:r>
                        <a:rPr lang="it-IT" sz="1000" u="none" strike="noStrike" dirty="0" err="1">
                          <a:effectLst/>
                        </a:rPr>
                        <a:t>scouting</a:t>
                      </a:r>
                      <a:r>
                        <a:rPr lang="it-IT" sz="1000" u="none" strike="noStrike" dirty="0">
                          <a:effectLst/>
                        </a:rPr>
                        <a:t> delle opportunità occupazionali;</a:t>
                      </a:r>
                      <a:br>
                        <a:rPr lang="it-IT" sz="1000" u="none" strike="noStrike" dirty="0">
                          <a:effectLst/>
                        </a:rPr>
                      </a:br>
                      <a:r>
                        <a:rPr lang="it-IT" sz="1000" u="none" strike="noStrike" dirty="0">
                          <a:effectLst/>
                        </a:rPr>
                        <a:t>- definizione e gestione della tipologia di accompagnamento e tutoring;</a:t>
                      </a:r>
                      <a:br>
                        <a:rPr lang="it-IT" sz="1000" u="none" strike="noStrike" dirty="0">
                          <a:effectLst/>
                        </a:rPr>
                      </a:br>
                      <a:r>
                        <a:rPr lang="it-IT" sz="1000" u="none" strike="noStrike" dirty="0">
                          <a:effectLst/>
                        </a:rPr>
                        <a:t>- </a:t>
                      </a:r>
                      <a:r>
                        <a:rPr lang="it-IT" sz="1000" u="none" strike="noStrike" dirty="0" err="1">
                          <a:effectLst/>
                        </a:rPr>
                        <a:t>matching</a:t>
                      </a:r>
                      <a:r>
                        <a:rPr lang="it-IT" sz="1000" u="none" strike="noStrike" dirty="0">
                          <a:effectLst/>
                        </a:rPr>
                        <a:t> rispetto alle caratteristiche e alle propensioni del giovane</a:t>
                      </a:r>
                      <a:endParaRPr lang="it-IT" sz="1000" b="0" i="0" u="none" strike="noStrike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77" marR="5977" marT="5977" marB="0" anchor="ctr"/>
                </a:tc>
                <a:extLst>
                  <a:ext uri="{0D108BD9-81ED-4DB2-BD59-A6C34878D82A}">
                    <a16:rowId xmlns:a16="http://schemas.microsoft.com/office/drawing/2014/main" xmlns="" val="454616989"/>
                  </a:ext>
                </a:extLst>
              </a:tr>
              <a:tr h="1652874"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4-A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5977" marR="5977" marT="597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Apprendistato per la qualifica ed il diploma</a:t>
                      </a:r>
                      <a:endParaRPr lang="it-IT" sz="1200" b="0" i="0" u="none" strike="noStrike" dirty="0">
                        <a:solidFill>
                          <a:srgbClr val="40404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5977" marR="5977" marT="5977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000" u="none" strike="noStrike" dirty="0">
                          <a:effectLst/>
                        </a:rPr>
                        <a:t>Ridurre la dispersione scolastica dei più giovani attraverso il conseguimento di un titolo di studio o qualifica con il contratto di apprendistato di I livello consentendo di coniugare esperienza di lavoro all’interno del percorso di studio e istruzione, sviluppando competenze richieste dal mercato del lavoro e rimuovendo i principali ostacoli all’attivazione del suddetto contratto.</a:t>
                      </a:r>
                      <a:br>
                        <a:rPr lang="it-IT" sz="1000" u="none" strike="noStrike" dirty="0">
                          <a:effectLst/>
                        </a:rPr>
                      </a:br>
                      <a:r>
                        <a:rPr lang="it-IT" sz="1000" u="none" strike="noStrike" dirty="0">
                          <a:effectLst/>
                        </a:rPr>
                        <a:t>L’obiettivo è raggiunto attraverso</a:t>
                      </a:r>
                      <a:r>
                        <a:rPr lang="it-IT" sz="1000" u="none" strike="noStrike" dirty="0" smtClean="0">
                          <a:effectLst/>
                        </a:rPr>
                        <a:t>:</a:t>
                      </a:r>
                      <a:r>
                        <a:rPr lang="it-IT" sz="1000" u="none" strike="noStrike" baseline="0" dirty="0" smtClean="0">
                          <a:effectLst/>
                        </a:rPr>
                        <a:t> </a:t>
                      </a:r>
                      <a:r>
                        <a:rPr lang="it-IT" sz="1000" u="none" strike="noStrike" dirty="0">
                          <a:effectLst/>
                        </a:rPr>
                        <a:t/>
                      </a:r>
                      <a:br>
                        <a:rPr lang="it-IT" sz="1000" u="none" strike="noStrike" dirty="0">
                          <a:effectLst/>
                        </a:rPr>
                      </a:br>
                      <a:r>
                        <a:rPr lang="it-IT" sz="1000" u="none" strike="noStrike" dirty="0">
                          <a:effectLst/>
                        </a:rPr>
                        <a:t>▪ Il sostegno alle Istituzioni </a:t>
                      </a:r>
                      <a:r>
                        <a:rPr lang="it-IT" sz="1000" u="none" strike="noStrike" dirty="0" smtClean="0">
                          <a:effectLst/>
                        </a:rPr>
                        <a:t>formative </a:t>
                      </a:r>
                      <a:r>
                        <a:rPr lang="it-IT" sz="1000" u="none" strike="noStrike" dirty="0">
                          <a:effectLst/>
                        </a:rPr>
                        <a:t>dei costi di progettazione del Piano Formativo Individuale e dei costi di formazione e tutoraggio formativo, finalizzati al conseguimento dei titoli di cui all’art. 43 del D.lgs. 81/15</a:t>
                      </a:r>
                      <a:br>
                        <a:rPr lang="it-IT" sz="1000" u="none" strike="noStrike" dirty="0">
                          <a:effectLst/>
                        </a:rPr>
                      </a:br>
                      <a:r>
                        <a:rPr lang="it-IT" sz="1000" u="none" strike="noStrike" dirty="0">
                          <a:effectLst/>
                        </a:rPr>
                        <a:t>▪ Il sostegno dei costi di formazione interna definiti nel piano formativo individuale e finalizzati al conseguimento dei titoli di cui all’art. 43 del D.lgs. 81/15.</a:t>
                      </a:r>
                      <a:endParaRPr lang="it-IT" sz="1000" b="0" i="0" u="none" strike="noStrike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77" marR="5977" marT="5977" marB="0" anchor="ctr"/>
                </a:tc>
                <a:extLst>
                  <a:ext uri="{0D108BD9-81ED-4DB2-BD59-A6C34878D82A}">
                    <a16:rowId xmlns:a16="http://schemas.microsoft.com/office/drawing/2014/main" xmlns="" val="3622439924"/>
                  </a:ext>
                </a:extLst>
              </a:tr>
              <a:tr h="1157011"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4-C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5977" marR="5977" marT="597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Apprendistato di alta formazione e ricerca</a:t>
                      </a:r>
                      <a:endParaRPr lang="it-IT" sz="1200" b="0" i="0" u="none" strike="noStrike" dirty="0">
                        <a:solidFill>
                          <a:srgbClr val="40404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5977" marR="5977" marT="5977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it-IT" sz="1000" u="none" strike="noStrike" dirty="0">
                          <a:effectLst/>
                        </a:rPr>
                        <a:t>Garantire ai giovani assunti con questa tipologia di contratto una formazione coerente con le istanze delle imprese, conseguendo un titolo di studio in alta formazione o svolgendo attività di ricerca attraverso il riconoscimento alle Università, Istituti Tecnici Superiori (ITS), istituzioni formative ed enti di ricerca dei costi relativi alla personalizzazione dell’offerta formativa e alle imprese della formazione interna. L’obiettivo è raggiunto attraverso il sostegno dei costi di formazione definiti nel piano formativo individuale e finalizzati al conseguimento dei titoli di cui all’art. 45 del D.lgs. 81/15.</a:t>
                      </a:r>
                      <a:endParaRPr lang="it-IT" sz="1000" b="0" i="0" u="none" strike="noStrike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77" marR="5977" marT="5977" marB="0" anchor="ctr"/>
                </a:tc>
                <a:extLst>
                  <a:ext uri="{0D108BD9-81ED-4DB2-BD59-A6C34878D82A}">
                    <a16:rowId xmlns:a16="http://schemas.microsoft.com/office/drawing/2014/main" xmlns="" val="1830393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93671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>
            <a:extLst>
              <a:ext uri="{FF2B5EF4-FFF2-40B4-BE49-F238E27FC236}">
                <a16:creationId xmlns:a16="http://schemas.microsoft.com/office/drawing/2014/main" xmlns="" id="{61D16BB0-D86A-4D23-B955-18A6CA097D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lum brigh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76"/>
          <a:stretch>
            <a:fillRect/>
          </a:stretch>
        </p:blipFill>
        <p:spPr bwMode="auto">
          <a:xfrm>
            <a:off x="611188" y="476250"/>
            <a:ext cx="8531225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48000"/>
                  </a:blip>
                  <a:srcRect r="437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xmlns="" id="{D3F9C26A-A349-41A9-9FC3-BAF891D6ED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49" r="5626"/>
          <a:stretch>
            <a:fillRect/>
          </a:stretch>
        </p:blipFill>
        <p:spPr bwMode="auto">
          <a:xfrm>
            <a:off x="6588125" y="6310313"/>
            <a:ext cx="223202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26849" r="562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9" name="Rectangle 3">
            <a:extLst>
              <a:ext uri="{FF2B5EF4-FFF2-40B4-BE49-F238E27FC236}">
                <a16:creationId xmlns:a16="http://schemas.microsoft.com/office/drawing/2014/main" xmlns="" id="{127AA676-0B3D-4DFE-9574-3DD08F4808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413" y="1628775"/>
            <a:ext cx="7775575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lnSpc>
                <a:spcPct val="95000"/>
              </a:lnSpc>
            </a:pPr>
            <a:endParaRPr lang="it-IT" altLang="it-IT" b="1">
              <a:latin typeface="Arial Black" panose="020B0A04020102020204" pitchFamily="34" charset="0"/>
              <a:ea typeface="ＭＳ Ｐゴシック" panose="020B0600070205080204" pitchFamily="34" charset="-128"/>
            </a:endParaRPr>
          </a:p>
          <a:p>
            <a:pPr hangingPunct="1">
              <a:lnSpc>
                <a:spcPct val="95000"/>
              </a:lnSpc>
            </a:pPr>
            <a:endParaRPr lang="it-IT" altLang="it-IT" b="1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xmlns="" id="{9CAE6D87-F06D-4CBB-8DD3-A7F306324E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338" y="223838"/>
            <a:ext cx="8856662" cy="1014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lnSpc>
                <a:spcPct val="100000"/>
              </a:lnSpc>
            </a:pPr>
            <a:r>
              <a:rPr lang="it-IT" sz="2800" dirty="0">
                <a:solidFill>
                  <a:srgbClr val="8B8585"/>
                </a:solidFill>
                <a:latin typeface="Arial"/>
                <a:ea typeface="Arial"/>
                <a:cs typeface="Arial"/>
                <a:sym typeface="Arial"/>
              </a:rPr>
              <a:t>Garanzia Giovani II fase - Misure </a:t>
            </a:r>
            <a:r>
              <a:rPr lang="it-IT" sz="2800" dirty="0" smtClean="0">
                <a:solidFill>
                  <a:srgbClr val="8B8585"/>
                </a:solidFill>
                <a:latin typeface="Arial"/>
                <a:ea typeface="Arial"/>
                <a:cs typeface="Arial"/>
                <a:sym typeface="Arial"/>
              </a:rPr>
              <a:t>(3/4)</a:t>
            </a:r>
            <a:endParaRPr lang="it-IT" altLang="it-IT" sz="2800" b="1" dirty="0">
              <a:latin typeface="Calibri" panose="020F0502020204030204" pitchFamily="34" charset="0"/>
            </a:endParaRPr>
          </a:p>
          <a:p>
            <a:pPr algn="ctr" hangingPunct="1">
              <a:lnSpc>
                <a:spcPct val="100000"/>
              </a:lnSpc>
            </a:pPr>
            <a:endParaRPr lang="it-IT" altLang="it-IT" sz="3200" b="1" dirty="0">
              <a:latin typeface="Calibri" panose="020F0502020204030204" pitchFamily="34" charset="0"/>
            </a:endParaRPr>
          </a:p>
        </p:txBody>
      </p:sp>
      <p:pic>
        <p:nvPicPr>
          <p:cNvPr id="4101" name="Picture 5">
            <a:extLst>
              <a:ext uri="{FF2B5EF4-FFF2-40B4-BE49-F238E27FC236}">
                <a16:creationId xmlns:a16="http://schemas.microsoft.com/office/drawing/2014/main" xmlns="" id="{5C6A2753-7280-4546-A925-A340508D5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6292850"/>
            <a:ext cx="21082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3" name="Tabella 2"/>
          <p:cNvGraphicFramePr>
            <a:graphicFrameLocks noGrp="1"/>
          </p:cNvGraphicFramePr>
          <p:nvPr>
            <p:extLst/>
          </p:nvPr>
        </p:nvGraphicFramePr>
        <p:xfrm>
          <a:off x="611188" y="1352897"/>
          <a:ext cx="7849244" cy="4927049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678007">
                  <a:extLst>
                    <a:ext uri="{9D8B030D-6E8A-4147-A177-3AD203B41FA5}">
                      <a16:colId xmlns:a16="http://schemas.microsoft.com/office/drawing/2014/main" xmlns="" val="346454144"/>
                    </a:ext>
                  </a:extLst>
                </a:gridCol>
                <a:gridCol w="1564634">
                  <a:extLst>
                    <a:ext uri="{9D8B030D-6E8A-4147-A177-3AD203B41FA5}">
                      <a16:colId xmlns:a16="http://schemas.microsoft.com/office/drawing/2014/main" xmlns="" val="1981173964"/>
                    </a:ext>
                  </a:extLst>
                </a:gridCol>
                <a:gridCol w="5606603">
                  <a:extLst>
                    <a:ext uri="{9D8B030D-6E8A-4147-A177-3AD203B41FA5}">
                      <a16:colId xmlns:a16="http://schemas.microsoft.com/office/drawing/2014/main" xmlns="" val="3356356673"/>
                    </a:ext>
                  </a:extLst>
                </a:gridCol>
              </a:tblGrid>
              <a:tr h="165952"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u="none" strike="noStrike" dirty="0">
                          <a:effectLst/>
                        </a:rPr>
                        <a:t>MISURE</a:t>
                      </a:r>
                      <a:endParaRPr lang="it-IT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u="none" strike="noStrike" dirty="0">
                          <a:effectLst/>
                        </a:rPr>
                        <a:t>DESCRIZIONE</a:t>
                      </a:r>
                      <a:endParaRPr lang="it-IT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u="none" strike="noStrike" dirty="0">
                          <a:effectLst/>
                        </a:rPr>
                        <a:t>Obiettivo/finalità</a:t>
                      </a:r>
                      <a:endParaRPr lang="it-IT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5" marR="5255" marT="5255" marB="0" anchor="b"/>
                </a:tc>
                <a:extLst>
                  <a:ext uri="{0D108BD9-81ED-4DB2-BD59-A6C34878D82A}">
                    <a16:rowId xmlns:a16="http://schemas.microsoft.com/office/drawing/2014/main" xmlns="" val="1231907019"/>
                  </a:ext>
                </a:extLst>
              </a:tr>
              <a:tr h="595137"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5255" marR="5255" marT="525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50" b="1" u="none" strike="noStrike" dirty="0">
                          <a:effectLst/>
                        </a:rPr>
                        <a:t>Tirocinio extra-curriculare</a:t>
                      </a:r>
                      <a:endParaRPr lang="it-IT" sz="1050" b="1" i="0" u="none" strike="noStrike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5" marR="5255" marT="5255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it-IT" sz="900" u="none" strike="noStrike" dirty="0">
                          <a:effectLst/>
                        </a:rPr>
                        <a:t>Attivare percorsi che prevedono un periodo di formazione a diretto contatto con il mondo del </a:t>
                      </a:r>
                      <a:r>
                        <a:rPr lang="it-IT" sz="900" u="none" strike="noStrike" dirty="0" smtClean="0">
                          <a:effectLst/>
                        </a:rPr>
                        <a:t>lavoro </a:t>
                      </a:r>
                      <a:r>
                        <a:rPr lang="it-IT" sz="900" u="none" strike="noStrike" dirty="0">
                          <a:effectLst/>
                        </a:rPr>
                        <a:t>al fine di favorire l’inserimento/reinserimento nel mondo del lavoro di giovani disoccupati e/o inoccupati, agevolando le scelte professionali e l'</a:t>
                      </a:r>
                      <a:r>
                        <a:rPr lang="it-IT" sz="900" u="none" strike="noStrike" dirty="0" err="1">
                          <a:effectLst/>
                        </a:rPr>
                        <a:t>occupabilità</a:t>
                      </a:r>
                      <a:r>
                        <a:rPr lang="it-IT" sz="900" u="none" strike="noStrike" dirty="0">
                          <a:effectLst/>
                        </a:rPr>
                        <a:t> dei giovani nel percorso di transizione tra scuola e lavoro.</a:t>
                      </a:r>
                      <a:endParaRPr lang="it-IT" sz="900" b="0" i="0" u="none" strike="noStrike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5" marR="5255" marT="5255" marB="0" anchor="ctr"/>
                </a:tc>
                <a:extLst>
                  <a:ext uri="{0D108BD9-81ED-4DB2-BD59-A6C34878D82A}">
                    <a16:rowId xmlns:a16="http://schemas.microsoft.com/office/drawing/2014/main" xmlns="" val="2305030200"/>
                  </a:ext>
                </a:extLst>
              </a:tr>
              <a:tr h="892706"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 bis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5255" marR="5255" marT="525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50" b="1" u="none" strike="noStrike" dirty="0">
                          <a:effectLst/>
                        </a:rPr>
                        <a:t>Tirocinio extra-curriculare in mobilità geografica</a:t>
                      </a:r>
                      <a:endParaRPr lang="it-IT" sz="1050" b="1" i="0" u="none" strike="noStrike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5" marR="5255" marT="5255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it-IT" sz="900" u="none" strike="noStrike" dirty="0">
                          <a:effectLst/>
                        </a:rPr>
                        <a:t>Attivare percorsi che prevedono un periodo di formazione a diretto contatto con il mondo del lavoro, al fine di favorire l’inserimento/reinserimento nel mondo del lavoro di giovani disoccupati e/o inoccupati, agevolando le scelte professionali e l'</a:t>
                      </a:r>
                      <a:r>
                        <a:rPr lang="it-IT" sz="900" u="none" strike="noStrike" dirty="0" err="1">
                          <a:effectLst/>
                        </a:rPr>
                        <a:t>occupabilità</a:t>
                      </a:r>
                      <a:r>
                        <a:rPr lang="it-IT" sz="900" u="none" strike="noStrike" dirty="0">
                          <a:effectLst/>
                        </a:rPr>
                        <a:t> dei giovani nel percorso di transizione tra scuola e lavoro.</a:t>
                      </a:r>
                      <a:br>
                        <a:rPr lang="it-IT" sz="900" u="none" strike="noStrike" dirty="0">
                          <a:effectLst/>
                        </a:rPr>
                      </a:br>
                      <a:r>
                        <a:rPr lang="it-IT" sz="900" u="none" strike="noStrike" dirty="0">
                          <a:effectLst/>
                        </a:rPr>
                        <a:t>Con la misura vengono avviati i percorsi di tirocinio in mobilità nazionale e transnazionale per favorire esperienze formative e professionali al di fuori del proprio territorio.</a:t>
                      </a:r>
                      <a:endParaRPr lang="it-IT" sz="900" b="0" i="0" u="none" strike="noStrike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5" marR="5255" marT="5255" marB="0" anchor="ctr"/>
                </a:tc>
                <a:extLst>
                  <a:ext uri="{0D108BD9-81ED-4DB2-BD59-A6C34878D82A}">
                    <a16:rowId xmlns:a16="http://schemas.microsoft.com/office/drawing/2014/main" xmlns="" val="4236360370"/>
                  </a:ext>
                </a:extLst>
              </a:tr>
              <a:tr h="1190274"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6 -A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5255" marR="5255" marT="525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50" b="1" u="none" strike="noStrike" dirty="0">
                          <a:effectLst/>
                        </a:rPr>
                        <a:t>Servizio civile nazionale</a:t>
                      </a:r>
                      <a:endParaRPr lang="it-IT" sz="1050" b="1" i="0" u="none" strike="noStrike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5" marR="5255" marT="5255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it-IT" sz="900" u="none" strike="noStrike" dirty="0">
                          <a:effectLst/>
                        </a:rPr>
                        <a:t>Fornire ai giovani una serie di conoscenze sui settori d’intervento del </a:t>
                      </a:r>
                      <a:r>
                        <a:rPr lang="it-IT" sz="900" u="none" strike="noStrike" dirty="0" smtClean="0">
                          <a:effectLst/>
                        </a:rPr>
                        <a:t>Servizio </a:t>
                      </a:r>
                      <a:r>
                        <a:rPr lang="it-IT" sz="900" u="none" strike="noStrike" dirty="0">
                          <a:effectLst/>
                        </a:rPr>
                        <a:t>civile nazionale e regionale (assistenza alle persone; protezione civile, ambiente, beni culturali, educazione e promozione culturale) e competenze trasversali (lavoro in team, dinamiche di gruppo, problema </a:t>
                      </a:r>
                      <a:r>
                        <a:rPr lang="it-IT" sz="900" u="none" strike="noStrike" dirty="0" err="1">
                          <a:effectLst/>
                        </a:rPr>
                        <a:t>solving</a:t>
                      </a:r>
                      <a:r>
                        <a:rPr lang="it-IT" sz="900" u="none" strike="noStrike" dirty="0">
                          <a:effectLst/>
                        </a:rPr>
                        <a:t>, brainstorming) che aumentino l’autostima e facilitino l’ingresso sul mercato del lavoro dei soggetti </a:t>
                      </a:r>
                      <a:r>
                        <a:rPr lang="it-IT" sz="900" u="none" strike="noStrike" dirty="0" smtClean="0">
                          <a:effectLst/>
                        </a:rPr>
                        <a:t>interessati. </a:t>
                      </a:r>
                    </a:p>
                    <a:p>
                      <a:pPr algn="just" rtl="0" fontAlgn="ctr"/>
                      <a:r>
                        <a:rPr lang="it-IT" sz="900" u="none" strike="noStrike" dirty="0" smtClean="0">
                          <a:effectLst/>
                        </a:rPr>
                        <a:t>Inserire </a:t>
                      </a:r>
                      <a:r>
                        <a:rPr lang="it-IT" sz="900" u="none" strike="noStrike" dirty="0">
                          <a:effectLst/>
                        </a:rPr>
                        <a:t>i volontari in percorsi/progetti di servizio civile nazionale riconducibili a diversi settori quali assistenza, protezione civile, ambiente, patrimonio artistico e culturale, educazione e promozione culturale, servizio civile all’estero.</a:t>
                      </a:r>
                      <a:endParaRPr lang="it-IT" sz="900" b="0" i="0" u="none" strike="noStrike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5" marR="5255" marT="5255" marB="0" anchor="ctr"/>
                </a:tc>
                <a:extLst>
                  <a:ext uri="{0D108BD9-81ED-4DB2-BD59-A6C34878D82A}">
                    <a16:rowId xmlns:a16="http://schemas.microsoft.com/office/drawing/2014/main" xmlns="" val="2245301635"/>
                  </a:ext>
                </a:extLst>
              </a:tr>
              <a:tr h="446353"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 bis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5255" marR="5255" marT="525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50" b="1" u="none" strike="noStrike" dirty="0">
                          <a:effectLst/>
                        </a:rPr>
                        <a:t>Servizio civile nazionale nell'Unione Europea</a:t>
                      </a:r>
                      <a:endParaRPr lang="it-IT" sz="1050" b="1" i="0" u="none" strike="noStrike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5" marR="5255" marT="5255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it-IT" sz="900" u="none" strike="noStrike" dirty="0">
                          <a:effectLst/>
                        </a:rPr>
                        <a:t>Fornire ai giovani l’opportunità di effettuare un’esperienza nei Paesi UE quale strumento di crescita ed arricchimento sia personale che professionale, nell’ottica del rafforzamento della personalità e professionalità in un ambito territoriale più vasto quale l’Unione Europea. </a:t>
                      </a:r>
                      <a:endParaRPr lang="it-IT" sz="900" b="0" i="0" u="none" strike="noStrike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5" marR="5255" marT="5255" marB="0" anchor="ctr"/>
                </a:tc>
                <a:extLst>
                  <a:ext uri="{0D108BD9-81ED-4DB2-BD59-A6C34878D82A}">
                    <a16:rowId xmlns:a16="http://schemas.microsoft.com/office/drawing/2014/main" xmlns="" val="1510124418"/>
                  </a:ext>
                </a:extLst>
              </a:tr>
              <a:tr h="1636627"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7.1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5255" marR="5255" marT="525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50" b="1" u="none" strike="noStrike" dirty="0">
                          <a:effectLst/>
                        </a:rPr>
                        <a:t>Sostegno all’autoimpiego ed all’autoimprenditorialità. Attività di accompagnamento all’avvio di impresa e supporto allo start up di impresa</a:t>
                      </a:r>
                      <a:endParaRPr lang="it-IT" sz="1050" b="1" i="0" u="none" strike="noStrike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5" marR="5255" marT="5255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it-IT" sz="900" u="none" strike="noStrike" dirty="0">
                          <a:effectLst/>
                        </a:rPr>
                        <a:t>Stimolare la propensione all’autoimpiego ed all’autoimprenditorialità dei giovani sostenendo l'avvio di piccole iniziative imprenditoriali attraverso azioni di accompagnamento allo start-up di </a:t>
                      </a:r>
                      <a:r>
                        <a:rPr lang="it-IT" sz="900" u="none" strike="noStrike" dirty="0" smtClean="0">
                          <a:effectLst/>
                        </a:rPr>
                        <a:t>impresa. </a:t>
                      </a:r>
                    </a:p>
                    <a:p>
                      <a:pPr algn="just" rtl="0" fontAlgn="ctr"/>
                      <a:r>
                        <a:rPr lang="it-IT" sz="900" u="none" strike="noStrike" dirty="0" smtClean="0">
                          <a:effectLst/>
                        </a:rPr>
                        <a:t>Con </a:t>
                      </a:r>
                      <a:r>
                        <a:rPr lang="it-IT" sz="900" u="none" strike="noStrike" dirty="0">
                          <a:effectLst/>
                        </a:rPr>
                        <a:t>la misura vengono offerti servizi integrati comuni all’avvio di forme di autoimpiego e creazione di impresa per i </a:t>
                      </a:r>
                      <a:r>
                        <a:rPr lang="it-IT" sz="900" u="none" strike="noStrike" dirty="0" smtClean="0">
                          <a:effectLst/>
                        </a:rPr>
                        <a:t>giovani che, </a:t>
                      </a:r>
                      <a:r>
                        <a:rPr lang="it-IT" sz="900" u="none" strike="noStrike" dirty="0">
                          <a:effectLst/>
                        </a:rPr>
                        <a:t>sulla base delle azioni preliminari di orientamento al </a:t>
                      </a:r>
                      <a:r>
                        <a:rPr lang="it-IT" sz="900" u="none" strike="noStrike" dirty="0" smtClean="0">
                          <a:effectLst/>
                        </a:rPr>
                        <a:t>lavoro, </a:t>
                      </a:r>
                      <a:r>
                        <a:rPr lang="it-IT" sz="900" u="none" strike="noStrike" dirty="0">
                          <a:effectLst/>
                        </a:rPr>
                        <a:t>abbiano dimostrato </a:t>
                      </a:r>
                      <a:r>
                        <a:rPr lang="it-IT" sz="900" u="none" strike="noStrike" dirty="0" smtClean="0">
                          <a:effectLst/>
                        </a:rPr>
                        <a:t>una</a:t>
                      </a:r>
                      <a:r>
                        <a:rPr lang="it-IT" sz="900" u="none" strike="noStrike" baseline="0" dirty="0" smtClean="0">
                          <a:effectLst/>
                        </a:rPr>
                        <a:t> «</a:t>
                      </a:r>
                      <a:r>
                        <a:rPr lang="it-IT" sz="900" u="none" strike="noStrike" dirty="0" smtClean="0">
                          <a:effectLst/>
                        </a:rPr>
                        <a:t>attitudine imprenditoriale», </a:t>
                      </a:r>
                      <a:r>
                        <a:rPr lang="it-IT" sz="900" u="none" strike="noStrike" dirty="0">
                          <a:effectLst/>
                        </a:rPr>
                        <a:t>elaborando progetti che favoriscano l’individuazione e la crescita di prospettive occupazionali legate all’autoimprenditorialità e/o </a:t>
                      </a:r>
                      <a:r>
                        <a:rPr lang="it-IT" sz="900" u="none" strike="noStrike" dirty="0" smtClean="0">
                          <a:effectLst/>
                        </a:rPr>
                        <a:t>autoimpiego. </a:t>
                      </a:r>
                    </a:p>
                    <a:p>
                      <a:pPr algn="just" rtl="0" fontAlgn="ctr"/>
                      <a:r>
                        <a:rPr lang="it-IT" sz="900" u="none" strike="noStrike" dirty="0" smtClean="0">
                          <a:effectLst/>
                        </a:rPr>
                        <a:t>La </a:t>
                      </a:r>
                      <a:r>
                        <a:rPr lang="it-IT" sz="900" u="none" strike="noStrike" dirty="0">
                          <a:effectLst/>
                        </a:rPr>
                        <a:t>Misura 7.1 si intende complementare alla Misura 7.2, assolvendo allo scopo unitario di fornire sostegno (formativo per la Misura 7.1, finanziario per la Misura 7.2) per la creazione di impresa o l’avvio di attività autonoma.</a:t>
                      </a:r>
                      <a:endParaRPr lang="it-IT" sz="900" b="0" i="0" u="none" strike="noStrike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55" marR="5255" marT="5255" marB="0" anchor="ctr"/>
                </a:tc>
                <a:extLst>
                  <a:ext uri="{0D108BD9-81ED-4DB2-BD59-A6C34878D82A}">
                    <a16:rowId xmlns:a16="http://schemas.microsoft.com/office/drawing/2014/main" xmlns="" val="22220500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68127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>
            <a:extLst>
              <a:ext uri="{FF2B5EF4-FFF2-40B4-BE49-F238E27FC236}">
                <a16:creationId xmlns:a16="http://schemas.microsoft.com/office/drawing/2014/main" xmlns="" id="{61D16BB0-D86A-4D23-B955-18A6CA097D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lum brigh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76"/>
          <a:stretch>
            <a:fillRect/>
          </a:stretch>
        </p:blipFill>
        <p:spPr bwMode="auto">
          <a:xfrm>
            <a:off x="611188" y="476250"/>
            <a:ext cx="8531225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48000"/>
                  </a:blip>
                  <a:srcRect r="437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xmlns="" id="{D3F9C26A-A349-41A9-9FC3-BAF891D6ED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49" r="5626"/>
          <a:stretch>
            <a:fillRect/>
          </a:stretch>
        </p:blipFill>
        <p:spPr bwMode="auto">
          <a:xfrm>
            <a:off x="6588125" y="6310313"/>
            <a:ext cx="223202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26849" r="562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9" name="Rectangle 3">
            <a:extLst>
              <a:ext uri="{FF2B5EF4-FFF2-40B4-BE49-F238E27FC236}">
                <a16:creationId xmlns:a16="http://schemas.microsoft.com/office/drawing/2014/main" xmlns="" id="{127AA676-0B3D-4DFE-9574-3DD08F4808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413" y="1628775"/>
            <a:ext cx="7775575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lnSpc>
                <a:spcPct val="95000"/>
              </a:lnSpc>
            </a:pPr>
            <a:endParaRPr lang="it-IT" altLang="it-IT" b="1">
              <a:latin typeface="Arial Black" panose="020B0A04020102020204" pitchFamily="34" charset="0"/>
              <a:ea typeface="ＭＳ Ｐゴシック" panose="020B0600070205080204" pitchFamily="34" charset="-128"/>
            </a:endParaRPr>
          </a:p>
          <a:p>
            <a:pPr hangingPunct="1">
              <a:lnSpc>
                <a:spcPct val="95000"/>
              </a:lnSpc>
            </a:pPr>
            <a:endParaRPr lang="it-IT" altLang="it-IT" b="1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xmlns="" id="{9CAE6D87-F06D-4CBB-8DD3-A7F306324E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338" y="223838"/>
            <a:ext cx="8856662" cy="1014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lnSpc>
                <a:spcPct val="100000"/>
              </a:lnSpc>
            </a:pPr>
            <a:r>
              <a:rPr lang="it-IT" sz="2800" dirty="0">
                <a:solidFill>
                  <a:srgbClr val="8B8585"/>
                </a:solidFill>
                <a:latin typeface="Arial"/>
                <a:ea typeface="Arial"/>
                <a:cs typeface="Arial"/>
                <a:sym typeface="Arial"/>
              </a:rPr>
              <a:t>Garanzia Giovani II fase - Misure </a:t>
            </a:r>
            <a:r>
              <a:rPr lang="it-IT" sz="2800" dirty="0" smtClean="0">
                <a:solidFill>
                  <a:srgbClr val="8B8585"/>
                </a:solidFill>
                <a:latin typeface="Arial"/>
                <a:ea typeface="Arial"/>
                <a:cs typeface="Arial"/>
                <a:sym typeface="Arial"/>
              </a:rPr>
              <a:t>(4/4)</a:t>
            </a:r>
            <a:endParaRPr lang="it-IT" altLang="it-IT" sz="2800" b="1" dirty="0">
              <a:latin typeface="Calibri" panose="020F0502020204030204" pitchFamily="34" charset="0"/>
            </a:endParaRPr>
          </a:p>
          <a:p>
            <a:pPr algn="ctr" hangingPunct="1">
              <a:lnSpc>
                <a:spcPct val="100000"/>
              </a:lnSpc>
            </a:pPr>
            <a:endParaRPr lang="it-IT" altLang="it-IT" sz="3200" b="1" dirty="0">
              <a:latin typeface="Calibri" panose="020F0502020204030204" pitchFamily="34" charset="0"/>
            </a:endParaRPr>
          </a:p>
        </p:txBody>
      </p:sp>
      <p:pic>
        <p:nvPicPr>
          <p:cNvPr id="4101" name="Picture 5">
            <a:extLst>
              <a:ext uri="{FF2B5EF4-FFF2-40B4-BE49-F238E27FC236}">
                <a16:creationId xmlns:a16="http://schemas.microsoft.com/office/drawing/2014/main" xmlns="" id="{5C6A2753-7280-4546-A925-A340508D5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6292850"/>
            <a:ext cx="21082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2" name="Tabella 1"/>
          <p:cNvGraphicFramePr>
            <a:graphicFrameLocks noGrp="1"/>
          </p:cNvGraphicFramePr>
          <p:nvPr>
            <p:extLst/>
          </p:nvPr>
        </p:nvGraphicFramePr>
        <p:xfrm>
          <a:off x="611188" y="1352897"/>
          <a:ext cx="7849244" cy="4968913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678007">
                  <a:extLst>
                    <a:ext uri="{9D8B030D-6E8A-4147-A177-3AD203B41FA5}">
                      <a16:colId xmlns:a16="http://schemas.microsoft.com/office/drawing/2014/main" xmlns="" val="3304620039"/>
                    </a:ext>
                  </a:extLst>
                </a:gridCol>
                <a:gridCol w="1564634">
                  <a:extLst>
                    <a:ext uri="{9D8B030D-6E8A-4147-A177-3AD203B41FA5}">
                      <a16:colId xmlns:a16="http://schemas.microsoft.com/office/drawing/2014/main" xmlns="" val="3908123864"/>
                    </a:ext>
                  </a:extLst>
                </a:gridCol>
                <a:gridCol w="5606603">
                  <a:extLst>
                    <a:ext uri="{9D8B030D-6E8A-4147-A177-3AD203B41FA5}">
                      <a16:colId xmlns:a16="http://schemas.microsoft.com/office/drawing/2014/main" xmlns="" val="3687192935"/>
                    </a:ext>
                  </a:extLst>
                </a:gridCol>
              </a:tblGrid>
              <a:tr h="176619"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u="none" strike="noStrike" dirty="0">
                          <a:effectLst/>
                        </a:rPr>
                        <a:t>MISURE</a:t>
                      </a:r>
                      <a:endParaRPr lang="it-IT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93" marR="5593" marT="559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u="none" strike="noStrike" dirty="0">
                          <a:effectLst/>
                        </a:rPr>
                        <a:t>DESCRIZIONE</a:t>
                      </a:r>
                      <a:endParaRPr lang="it-IT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93" marR="5593" marT="5593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000" u="none" strike="noStrike" dirty="0">
                          <a:effectLst/>
                        </a:rPr>
                        <a:t>Obiettivo/finalità</a:t>
                      </a:r>
                      <a:endParaRPr lang="it-IT" sz="1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93" marR="5593" marT="5593" marB="0" anchor="b"/>
                </a:tc>
                <a:extLst>
                  <a:ext uri="{0D108BD9-81ED-4DB2-BD59-A6C34878D82A}">
                    <a16:rowId xmlns:a16="http://schemas.microsoft.com/office/drawing/2014/main" xmlns="" val="2722543883"/>
                  </a:ext>
                </a:extLst>
              </a:tr>
              <a:tr h="791739"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7.2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5593" marR="5593" marT="559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1" u="none" strike="noStrike" dirty="0">
                          <a:effectLst/>
                        </a:rPr>
                        <a:t>Sostegno all’autoimpiego ed all’autoimprenditorialità. Supporto all’accesso al credito agevolato</a:t>
                      </a:r>
                      <a:endParaRPr lang="it-IT" sz="1000" b="1" i="0" u="none" strike="noStrike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93" marR="5593" marT="5593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it-IT" sz="1050" u="none" strike="noStrike" dirty="0">
                          <a:effectLst/>
                        </a:rPr>
                        <a:t>Promuovere l’avvio di iniziative imprenditoriali dei giovani attraverso la concessione di finanziamenti a tassi agevolati facilitando la realizzazione di idee d’impresa promosse dai </a:t>
                      </a:r>
                      <a:r>
                        <a:rPr lang="it-IT" sz="1050" u="none" strike="noStrike" dirty="0" smtClean="0">
                          <a:effectLst/>
                        </a:rPr>
                        <a:t>giovani beneficiari.</a:t>
                      </a:r>
                      <a:endParaRPr lang="it-IT" sz="1050" b="0" i="0" u="none" strike="noStrike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93" marR="5593" marT="5593" marB="0" anchor="ctr"/>
                </a:tc>
                <a:extLst>
                  <a:ext uri="{0D108BD9-81ED-4DB2-BD59-A6C34878D82A}">
                    <a16:rowId xmlns:a16="http://schemas.microsoft.com/office/drawing/2014/main" xmlns="" val="2937204795"/>
                  </a:ext>
                </a:extLst>
              </a:tr>
              <a:tr h="791739"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</a:t>
                      </a:r>
                      <a:endParaRPr lang="it-IT" sz="14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5593" marR="5593" marT="559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1" u="none" strike="noStrike" dirty="0">
                          <a:effectLst/>
                        </a:rPr>
                        <a:t>Mobilità professionale transnazionale e territoriale</a:t>
                      </a:r>
                      <a:endParaRPr lang="it-IT" sz="1000" b="1" i="0" u="none" strike="noStrike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93" marR="5593" marT="5593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it-IT" sz="1050" u="none" strike="noStrike" dirty="0">
                          <a:effectLst/>
                        </a:rPr>
                        <a:t>Promuove l’esperienza della mobilità professionale transnazionale e territoriale, al fine di sviluppare percorsi di apprendimento pratico individuale per l’accrescimento delle conoscenze, abilità e competenze dei destinatari, promuovendo il dialogo e l’integrazione fra giovani di provenienza geografica diversa e permettendo un confronto con realtà produttive di altre regioni e paesi europei. La misura prevede il coinvolgimento della rete EURES.</a:t>
                      </a:r>
                      <a:endParaRPr lang="it-IT" sz="1050" b="0" i="0" u="none" strike="noStrike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93" marR="5593" marT="5593" marB="0" anchor="ctr"/>
                </a:tc>
                <a:extLst>
                  <a:ext uri="{0D108BD9-81ED-4DB2-BD59-A6C34878D82A}">
                    <a16:rowId xmlns:a16="http://schemas.microsoft.com/office/drawing/2014/main" xmlns="" val="4131875295"/>
                  </a:ext>
                </a:extLst>
              </a:tr>
              <a:tr h="633390"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9</a:t>
                      </a:r>
                      <a:endParaRPr lang="it-IT" sz="14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5593" marR="5593" marT="559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1" u="none" strike="noStrike" dirty="0">
                          <a:effectLst/>
                        </a:rPr>
                        <a:t>Incentivo Occupazione Giovani</a:t>
                      </a:r>
                      <a:endParaRPr lang="it-IT" sz="1000" b="1" i="0" u="none" strike="noStrike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93" marR="5593" marT="5593" marB="0" anchor="ctr"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it-IT" sz="1050" u="none" strike="noStrike" dirty="0">
                          <a:effectLst/>
                        </a:rPr>
                        <a:t>Favorire l'assunzione dei giovani mediante l'erogazione di un bonus occupazionale ai datori di lavoro </a:t>
                      </a:r>
                      <a:r>
                        <a:rPr lang="it-IT" sz="1050" u="none" strike="noStrike" dirty="0" smtClean="0">
                          <a:effectLst/>
                        </a:rPr>
                        <a:t>privati </a:t>
                      </a:r>
                      <a:r>
                        <a:rPr lang="it-IT" sz="1050" u="none" strike="noStrike" dirty="0">
                          <a:effectLst/>
                        </a:rPr>
                        <a:t>che, sulla base dell’intermediazione dei servizi competenti, assumano nell’ambito del territorio nazionale giovani in possesso dei requisiti previsti ai fini dell’accesso alla Garanzia Giovani.</a:t>
                      </a:r>
                      <a:endParaRPr lang="it-IT" sz="1050" b="0" i="0" u="none" strike="noStrike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93" marR="5593" marT="5593" marB="0" anchor="ctr"/>
                </a:tc>
                <a:extLst>
                  <a:ext uri="{0D108BD9-81ED-4DB2-BD59-A6C34878D82A}">
                    <a16:rowId xmlns:a16="http://schemas.microsoft.com/office/drawing/2014/main" xmlns="" val="3760965925"/>
                  </a:ext>
                </a:extLst>
              </a:tr>
              <a:tr h="1108434"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Scheda 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5593" marR="5593" marT="5593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1" u="none" strike="noStrike" dirty="0">
                          <a:effectLst/>
                        </a:rPr>
                        <a:t>Creazione di reti territoriali per l’attivazione di contratti di apprendistato di I, II e III livello</a:t>
                      </a:r>
                      <a:endParaRPr lang="it-IT" sz="1000" b="1" i="0" u="none" strike="noStrike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93" marR="5593" marT="5593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it-IT" sz="1050" u="none" strike="noStrike" dirty="0">
                          <a:effectLst/>
                        </a:rPr>
                        <a:t>Sostenere interventi di rete sul territorio delle Regioni “in transizione” e “meno sviluppate” in grado di garantire ai giovani un’offerta di servizi qualificati e personalizzati favorendone la transizione verso il mercato del lavoro. </a:t>
                      </a:r>
                      <a:r>
                        <a:rPr lang="it-IT" sz="1050" u="none" strike="noStrike" baseline="0" dirty="0">
                          <a:effectLst/>
                        </a:rPr>
                        <a:t> </a:t>
                      </a:r>
                      <a:endParaRPr lang="it-IT" sz="1050" u="none" strike="noStrike" baseline="0" dirty="0" smtClean="0">
                        <a:effectLst/>
                      </a:endParaRPr>
                    </a:p>
                    <a:p>
                      <a:pPr algn="just" rtl="0" fontAlgn="ctr"/>
                      <a:r>
                        <a:rPr lang="it-IT" sz="1050" u="none" strike="noStrike" dirty="0" smtClean="0">
                          <a:effectLst/>
                        </a:rPr>
                        <a:t>Accrescere </a:t>
                      </a:r>
                      <a:r>
                        <a:rPr lang="it-IT" sz="1050" u="none" strike="noStrike" dirty="0">
                          <a:effectLst/>
                        </a:rPr>
                        <a:t>l’efficacia degli strumenti di politica attiva per l’occupazione dei giovani finanziando progetti presentati da una ATS (costituita o costituenda) composta da almeno uno dei seguenti soggetti: ente di formazione (</a:t>
                      </a:r>
                      <a:r>
                        <a:rPr lang="it-IT" sz="1050" u="none" strike="noStrike" dirty="0" err="1">
                          <a:effectLst/>
                        </a:rPr>
                        <a:t>IeFP</a:t>
                      </a:r>
                      <a:r>
                        <a:rPr lang="it-IT" sz="1050" u="none" strike="noStrike" dirty="0">
                          <a:effectLst/>
                        </a:rPr>
                        <a:t>); scuola media superiore; istituto tecnico superiore; IFTS; Università; ente di ricerca.</a:t>
                      </a:r>
                      <a:endParaRPr lang="it-IT" sz="1050" b="0" i="0" u="none" strike="noStrike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93" marR="5593" marT="5593" marB="0"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52171636"/>
                  </a:ext>
                </a:extLst>
              </a:tr>
              <a:tr h="475043"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Scheda 2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5593" marR="5593" marT="5593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1" u="none" strike="noStrike" dirty="0">
                          <a:effectLst/>
                        </a:rPr>
                        <a:t>Strumenti per incentivare l’accesso ai corsi di ITS</a:t>
                      </a:r>
                      <a:endParaRPr lang="it-IT" sz="1000" b="1" i="0" u="none" strike="noStrike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93" marR="5593" marT="5593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050" u="none" strike="noStrike" dirty="0">
                          <a:effectLst/>
                        </a:rPr>
                        <a:t>Supportare i giovani che intendono iscriversi a corsi di ITS per innalzare il loro livello di competenze specialistiche e incrementare le loro opportunità</a:t>
                      </a:r>
                      <a:br>
                        <a:rPr lang="it-IT" sz="1050" u="none" strike="noStrike" dirty="0">
                          <a:effectLst/>
                        </a:rPr>
                      </a:br>
                      <a:r>
                        <a:rPr lang="it-IT" sz="1050" u="none" strike="noStrike" dirty="0">
                          <a:effectLst/>
                        </a:rPr>
                        <a:t>occupazionali.</a:t>
                      </a:r>
                      <a:endParaRPr lang="it-IT" sz="1050" b="0" i="0" u="none" strike="noStrike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93" marR="5593" marT="5593" marB="0"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12907552"/>
                  </a:ext>
                </a:extLst>
              </a:tr>
              <a:tr h="950086"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Scheda 3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5593" marR="5593" marT="5593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000" b="1" u="none" strike="noStrike" dirty="0">
                          <a:effectLst/>
                        </a:rPr>
                        <a:t>Progetto pilota per la creazione di strumenti di finanziamento di investimenti ad impatto sociale (Social Impact Investments)</a:t>
                      </a:r>
                      <a:endParaRPr lang="it-IT" sz="1000" b="1" i="0" u="none" strike="noStrike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93" marR="5593" marT="5593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it-IT" sz="1050" u="none" strike="noStrike" dirty="0">
                          <a:effectLst/>
                        </a:rPr>
                        <a:t>Promozione dei Social Impact Investments, investimenti finalizzati a produrre oltre a rendimenti economici, positivi effetti sociali per le comunità anche grazie alla sinergia pubblico-privato.</a:t>
                      </a:r>
                      <a:endParaRPr lang="it-IT" sz="1050" b="0" i="0" u="none" strike="noStrike" dirty="0">
                        <a:solidFill>
                          <a:srgbClr val="40404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593" marR="5593" marT="5593" marB="0"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620247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33791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>
            <a:extLst>
              <a:ext uri="{FF2B5EF4-FFF2-40B4-BE49-F238E27FC236}">
                <a16:creationId xmlns:a16="http://schemas.microsoft.com/office/drawing/2014/main" xmlns="" id="{61D16BB0-D86A-4D23-B955-18A6CA097D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lum brigh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76"/>
          <a:stretch>
            <a:fillRect/>
          </a:stretch>
        </p:blipFill>
        <p:spPr bwMode="auto">
          <a:xfrm>
            <a:off x="611188" y="476250"/>
            <a:ext cx="8531225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48000"/>
                  </a:blip>
                  <a:srcRect r="437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xmlns="" id="{D3F9C26A-A349-41A9-9FC3-BAF891D6ED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49" r="5626"/>
          <a:stretch>
            <a:fillRect/>
          </a:stretch>
        </p:blipFill>
        <p:spPr bwMode="auto">
          <a:xfrm>
            <a:off x="6588125" y="6310313"/>
            <a:ext cx="223202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26849" r="562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00" name="Rectangle 4">
            <a:extLst>
              <a:ext uri="{FF2B5EF4-FFF2-40B4-BE49-F238E27FC236}">
                <a16:creationId xmlns:a16="http://schemas.microsoft.com/office/drawing/2014/main" xmlns="" id="{9CAE6D87-F06D-4CBB-8DD3-A7F306324E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338" y="223838"/>
            <a:ext cx="8856662" cy="521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lnSpc>
                <a:spcPct val="100000"/>
              </a:lnSpc>
            </a:pPr>
            <a:r>
              <a:rPr lang="it-IT" sz="2800" dirty="0">
                <a:solidFill>
                  <a:srgbClr val="8B8585"/>
                </a:solidFill>
                <a:latin typeface="Arial"/>
                <a:ea typeface="Arial"/>
                <a:cs typeface="Arial"/>
                <a:sym typeface="Arial"/>
              </a:rPr>
              <a:t>Garanzia Giovani II </a:t>
            </a:r>
            <a:r>
              <a:rPr lang="it-IT" sz="2800" dirty="0" smtClean="0">
                <a:solidFill>
                  <a:srgbClr val="8B8585"/>
                </a:solidFill>
                <a:latin typeface="Arial"/>
                <a:ea typeface="Arial"/>
                <a:cs typeface="Arial"/>
                <a:sym typeface="Arial"/>
              </a:rPr>
              <a:t>fase: </a:t>
            </a:r>
            <a:r>
              <a:rPr lang="it-IT" sz="2800" dirty="0">
                <a:solidFill>
                  <a:srgbClr val="8B8585"/>
                </a:solidFill>
                <a:latin typeface="Arial"/>
                <a:ea typeface="Arial"/>
                <a:cs typeface="Arial"/>
                <a:sym typeface="Arial"/>
              </a:rPr>
              <a:t>p</a:t>
            </a:r>
            <a:r>
              <a:rPr lang="it-IT" sz="2800" b="0" i="0" u="none" strike="noStrike" cap="none" dirty="0" smtClean="0">
                <a:solidFill>
                  <a:srgbClr val="8B8585"/>
                </a:solidFill>
                <a:latin typeface="Arial"/>
                <a:ea typeface="Arial"/>
                <a:cs typeface="Arial"/>
                <a:sym typeface="Arial"/>
              </a:rPr>
              <a:t>rossimi </a:t>
            </a:r>
            <a:r>
              <a:rPr lang="it-IT" sz="2800" b="0" i="0" u="none" strike="noStrike" cap="none" dirty="0" err="1" smtClean="0">
                <a:solidFill>
                  <a:srgbClr val="8B8585"/>
                </a:solidFill>
                <a:latin typeface="Arial"/>
                <a:ea typeface="Arial"/>
                <a:cs typeface="Arial"/>
                <a:sym typeface="Arial"/>
              </a:rPr>
              <a:t>step</a:t>
            </a:r>
            <a:endParaRPr lang="it-IT" altLang="it-IT" sz="3200" b="1" dirty="0">
              <a:latin typeface="Calibri" panose="020F0502020204030204" pitchFamily="34" charset="0"/>
            </a:endParaRPr>
          </a:p>
        </p:txBody>
      </p:sp>
      <p:pic>
        <p:nvPicPr>
          <p:cNvPr id="4101" name="Picture 5">
            <a:extLst>
              <a:ext uri="{FF2B5EF4-FFF2-40B4-BE49-F238E27FC236}">
                <a16:creationId xmlns:a16="http://schemas.microsoft.com/office/drawing/2014/main" xmlns="" id="{5C6A2753-7280-4546-A925-A340508D5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6292850"/>
            <a:ext cx="21082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15" name="Diagramma 14"/>
          <p:cNvGraphicFramePr/>
          <p:nvPr>
            <p:extLst/>
          </p:nvPr>
        </p:nvGraphicFramePr>
        <p:xfrm>
          <a:off x="971600" y="1487227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7" name="Freccia a destra 16"/>
          <p:cNvSpPr/>
          <p:nvPr/>
        </p:nvSpPr>
        <p:spPr bwMode="auto">
          <a:xfrm rot="5400000">
            <a:off x="5852368" y="2871157"/>
            <a:ext cx="4064000" cy="1296144"/>
          </a:xfrm>
          <a:prstGeom prst="rightArrow">
            <a:avLst>
              <a:gd name="adj1" fmla="val 60621"/>
              <a:gd name="adj2" fmla="val 34828"/>
            </a:avLst>
          </a:prstGeom>
          <a:solidFill>
            <a:srgbClr val="F6F12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it-IT" sz="22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latin typeface="Arial" panose="020B0604020202020204" pitchFamily="34" charset="0"/>
                <a:ea typeface="Microsoft YaHei" panose="020B0503020204020204" pitchFamily="34" charset="-122"/>
              </a:rPr>
              <a:t>Attività</a:t>
            </a:r>
            <a:r>
              <a:rPr kumimoji="0" lang="it-IT" sz="2200" b="1" i="0" u="none" strike="noStrike" cap="none" normalizeH="0" dirty="0" smtClean="0">
                <a:ln>
                  <a:noFill/>
                </a:ln>
                <a:solidFill>
                  <a:srgbClr val="00B050"/>
                </a:solidFill>
                <a:latin typeface="Arial" panose="020B0604020202020204" pitchFamily="34" charset="0"/>
                <a:ea typeface="Microsoft YaHei" panose="020B0503020204020204" pitchFamily="34" charset="-122"/>
              </a:rPr>
              <a:t> di c</a:t>
            </a:r>
            <a:r>
              <a:rPr kumimoji="0" lang="it-IT" sz="22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latin typeface="Arial" panose="020B0604020202020204" pitchFamily="34" charset="0"/>
                <a:ea typeface="Microsoft YaHei" panose="020B0503020204020204" pitchFamily="34" charset="-122"/>
              </a:rPr>
              <a:t>omunicazione</a:t>
            </a:r>
          </a:p>
        </p:txBody>
      </p:sp>
    </p:spTree>
    <p:extLst>
      <p:ext uri="{BB962C8B-B14F-4D97-AF65-F5344CB8AC3E}">
        <p14:creationId xmlns:p14="http://schemas.microsoft.com/office/powerpoint/2010/main" val="12103676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>
            <a:extLst>
              <a:ext uri="{FF2B5EF4-FFF2-40B4-BE49-F238E27FC236}">
                <a16:creationId xmlns:a16="http://schemas.microsoft.com/office/drawing/2014/main" xmlns="" id="{AEECF788-086D-4FAF-AF5F-C6F229B8B4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3238"/>
            <a:ext cx="91440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3" name="Picture 3">
            <a:extLst>
              <a:ext uri="{FF2B5EF4-FFF2-40B4-BE49-F238E27FC236}">
                <a16:creationId xmlns:a16="http://schemas.microsoft.com/office/drawing/2014/main" xmlns="" id="{44BCF60D-921D-4EFD-AFCD-3B67B64C2D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333375"/>
            <a:ext cx="628015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4" name="Rectangle 4">
            <a:extLst>
              <a:ext uri="{FF2B5EF4-FFF2-40B4-BE49-F238E27FC236}">
                <a16:creationId xmlns:a16="http://schemas.microsoft.com/office/drawing/2014/main" xmlns="" id="{D3ADEA47-FE5F-4C42-9D59-F16DFDC1FB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250" y="2925763"/>
            <a:ext cx="5616575" cy="583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lnSpc>
                <a:spcPct val="100000"/>
              </a:lnSpc>
            </a:pPr>
            <a:r>
              <a:rPr lang="it-IT" altLang="it-IT" sz="3200" b="1" dirty="0">
                <a:latin typeface="+mj-lt"/>
              </a:rPr>
              <a:t>Grazie per l’attenzione </a:t>
            </a:r>
          </a:p>
        </p:txBody>
      </p:sp>
      <p:pic>
        <p:nvPicPr>
          <p:cNvPr id="5125" name="Picture 5">
            <a:extLst>
              <a:ext uri="{FF2B5EF4-FFF2-40B4-BE49-F238E27FC236}">
                <a16:creationId xmlns:a16="http://schemas.microsoft.com/office/drawing/2014/main" xmlns="" id="{B224AB39-51BC-443B-8FB8-49BB8762BB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6088063"/>
            <a:ext cx="3024188" cy="757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CasellaDiTesto 8"/>
          <p:cNvSpPr txBox="1"/>
          <p:nvPr/>
        </p:nvSpPr>
        <p:spPr>
          <a:xfrm>
            <a:off x="-75058" y="1224675"/>
            <a:ext cx="9597372" cy="9110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800" b="1" dirty="0" smtClean="0">
                <a:solidFill>
                  <a:srgbClr val="0070C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Comitato </a:t>
            </a:r>
            <a:r>
              <a:rPr lang="it-IT" sz="2800" b="1" dirty="0">
                <a:solidFill>
                  <a:srgbClr val="0070C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di Sorveglianza del  Programma Operativo </a:t>
            </a:r>
          </a:p>
          <a:p>
            <a:pPr algn="ctr" defTabSz="449263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800" b="1" dirty="0">
                <a:solidFill>
                  <a:srgbClr val="0070C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FSE Sicilia 2014 – 2020</a:t>
            </a:r>
            <a:endParaRPr lang="it-IT" sz="2800" b="1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5871019" y="6174293"/>
            <a:ext cx="3275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Palermo 25 giugno 2019</a:t>
            </a:r>
          </a:p>
          <a:p>
            <a:pPr algn="ctr"/>
            <a:r>
              <a:rPr lang="it-IT" sz="1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I.P.S.S.E.O.A. "Pietro Piazza</a:t>
            </a:r>
            <a:r>
              <a:rPr lang="it-IT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endParaRPr lang="it-IT" sz="1600" b="1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0" y="4531737"/>
            <a:ext cx="9144000" cy="738664"/>
          </a:xfrm>
          <a:prstGeom prst="rect">
            <a:avLst/>
          </a:prstGeom>
          <a:noFill/>
        </p:spPr>
        <p:txBody>
          <a:bodyPr wrap="square" lIns="180000" rIns="180000" rtlCol="0">
            <a:spAutoFit/>
          </a:bodyPr>
          <a:lstStyle/>
          <a:p>
            <a:pPr marL="0" marR="0" lvl="0" indent="0" defTabSz="914400" eaLnBrk="0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ea typeface="+mn-ea"/>
              </a:rPr>
              <a:t>Relatore Dott.ssa Francesca </a:t>
            </a:r>
            <a:r>
              <a:rPr kumimoji="0" lang="it-IT" sz="1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ea typeface="+mn-ea"/>
              </a:rPr>
              <a:t>Garoffolo</a:t>
            </a:r>
            <a:endParaRPr kumimoji="0" lang="it-IT" sz="1200" b="1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ea typeface="+mn-ea"/>
            </a:endParaRPr>
          </a:p>
          <a:p>
            <a:pPr marL="0" marR="0" lvl="0" indent="0" defTabSz="914400" eaLnBrk="0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ea typeface="+mn-ea"/>
              </a:rPr>
              <a:t>Assessorato Regionale della Famiglia, delle Politiche Sociali e del Lavoro</a:t>
            </a:r>
            <a:endParaRPr kumimoji="0" lang="it-IT" sz="12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</a:endParaRPr>
          </a:p>
          <a:p>
            <a:pPr marL="0" marR="0" lvl="0" indent="0" defTabSz="914400" eaLnBrk="0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ea typeface="+mn-ea"/>
              </a:rPr>
              <a:t>Dipartimento del Lavoro, dell’Impiego, dell’Orientamento, dei Servizi e delle Attività Formative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>
            <a:extLst>
              <a:ext uri="{FF2B5EF4-FFF2-40B4-BE49-F238E27FC236}">
                <a16:creationId xmlns:a16="http://schemas.microsoft.com/office/drawing/2014/main" xmlns="" id="{61D16BB0-D86A-4D23-B955-18A6CA097D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lum brigh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76"/>
          <a:stretch>
            <a:fillRect/>
          </a:stretch>
        </p:blipFill>
        <p:spPr bwMode="auto">
          <a:xfrm>
            <a:off x="611188" y="476250"/>
            <a:ext cx="8531225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48000"/>
                  </a:blip>
                  <a:srcRect r="437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xmlns="" id="{D3F9C26A-A349-41A9-9FC3-BAF891D6ED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49" r="5626"/>
          <a:stretch>
            <a:fillRect/>
          </a:stretch>
        </p:blipFill>
        <p:spPr bwMode="auto">
          <a:xfrm>
            <a:off x="6588125" y="6310313"/>
            <a:ext cx="223202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26849" r="562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9" name="Rectangle 3">
            <a:extLst>
              <a:ext uri="{FF2B5EF4-FFF2-40B4-BE49-F238E27FC236}">
                <a16:creationId xmlns:a16="http://schemas.microsoft.com/office/drawing/2014/main" xmlns="" id="{127AA676-0B3D-4DFE-9574-3DD08F4808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413" y="1628775"/>
            <a:ext cx="7775575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lnSpc>
                <a:spcPct val="95000"/>
              </a:lnSpc>
            </a:pPr>
            <a:endParaRPr lang="it-IT" altLang="it-IT" b="1">
              <a:latin typeface="Arial Black" panose="020B0A04020102020204" pitchFamily="34" charset="0"/>
              <a:ea typeface="ＭＳ Ｐゴシック" panose="020B0600070205080204" pitchFamily="34" charset="-128"/>
            </a:endParaRPr>
          </a:p>
          <a:p>
            <a:pPr hangingPunct="1">
              <a:lnSpc>
                <a:spcPct val="95000"/>
              </a:lnSpc>
            </a:pPr>
            <a:endParaRPr lang="it-IT" altLang="it-IT" b="1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xmlns="" id="{9CAE6D87-F06D-4CBB-8DD3-A7F306324E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338" y="223838"/>
            <a:ext cx="8856662" cy="501676"/>
          </a:xfrm>
          <a:prstGeom prst="rect">
            <a:avLst/>
          </a:prstGeom>
          <a:noFill/>
          <a:extLst/>
        </p:spPr>
        <p:txBody>
          <a:bodyPr wrap="square">
            <a:spAutoFit/>
          </a:bodyPr>
          <a:lstStyle/>
          <a:p>
            <a:pPr algn="ctr">
              <a:lnSpc>
                <a:spcPct val="9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sz="2800" b="1" dirty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  <a:sym typeface="Arial"/>
              </a:rPr>
              <a:t>Misure della Garanzia Giovani </a:t>
            </a:r>
            <a:r>
              <a:rPr lang="it-IT" sz="2800" b="1" dirty="0" smtClean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  <a:sym typeface="Arial"/>
              </a:rPr>
              <a:t>1/2</a:t>
            </a:r>
            <a:endParaRPr lang="it-IT" altLang="it-IT" sz="2800" b="1" dirty="0">
              <a:solidFill>
                <a:srgbClr val="0070C0"/>
              </a:solidFill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4101" name="Picture 5">
            <a:extLst>
              <a:ext uri="{FF2B5EF4-FFF2-40B4-BE49-F238E27FC236}">
                <a16:creationId xmlns:a16="http://schemas.microsoft.com/office/drawing/2014/main" xmlns="" id="{5C6A2753-7280-4546-A925-A340508D5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6292850"/>
            <a:ext cx="21082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8" name="Tabella 7">
            <a:extLst>
              <a:ext uri="{FF2B5EF4-FFF2-40B4-BE49-F238E27FC236}">
                <a16:creationId xmlns:a16="http://schemas.microsoft.com/office/drawing/2014/main" xmlns="" id="{F7A324E5-2D72-4781-93D9-55722CC869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2410572"/>
              </p:ext>
            </p:extLst>
          </p:nvPr>
        </p:nvGraphicFramePr>
        <p:xfrm>
          <a:off x="287338" y="1531716"/>
          <a:ext cx="8604249" cy="4587540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763052">
                  <a:extLst>
                    <a:ext uri="{9D8B030D-6E8A-4147-A177-3AD203B41FA5}">
                      <a16:colId xmlns:a16="http://schemas.microsoft.com/office/drawing/2014/main" xmlns="" val="1573868475"/>
                    </a:ext>
                  </a:extLst>
                </a:gridCol>
                <a:gridCol w="942714">
                  <a:extLst>
                    <a:ext uri="{9D8B030D-6E8A-4147-A177-3AD203B41FA5}">
                      <a16:colId xmlns:a16="http://schemas.microsoft.com/office/drawing/2014/main" xmlns="" val="92670508"/>
                    </a:ext>
                  </a:extLst>
                </a:gridCol>
                <a:gridCol w="2650651">
                  <a:extLst>
                    <a:ext uri="{9D8B030D-6E8A-4147-A177-3AD203B41FA5}">
                      <a16:colId xmlns:a16="http://schemas.microsoft.com/office/drawing/2014/main" xmlns="" val="458561835"/>
                    </a:ext>
                  </a:extLst>
                </a:gridCol>
                <a:gridCol w="4247832">
                  <a:extLst>
                    <a:ext uri="{9D8B030D-6E8A-4147-A177-3AD203B41FA5}">
                      <a16:colId xmlns:a16="http://schemas.microsoft.com/office/drawing/2014/main" xmlns="" val="2833754045"/>
                    </a:ext>
                  </a:extLst>
                </a:gridCol>
              </a:tblGrid>
              <a:tr h="143369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>
                          <a:effectLst/>
                        </a:rPr>
                        <a:t>MISURE</a:t>
                      </a:r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8" marR="8258" marT="8258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>
                          <a:effectLst/>
                        </a:rPr>
                        <a:t>DESCRIZIONE</a:t>
                      </a:r>
                      <a:endParaRPr lang="it-IT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8" marR="8258" marT="8258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>
                          <a:effectLst/>
                        </a:rPr>
                        <a:t>Obiettivo/finalità</a:t>
                      </a:r>
                      <a:endParaRPr lang="it-IT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8" marR="8258" marT="8258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75090985"/>
                  </a:ext>
                </a:extLst>
              </a:tr>
              <a:tr h="55136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dirty="0">
                          <a:effectLst/>
                        </a:rPr>
                        <a:t>Accoglienza, presa in carico, orientamento</a:t>
                      </a:r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8" marR="8258" marT="825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dirty="0">
                          <a:effectLst/>
                        </a:rPr>
                        <a:t>1-A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8" marR="8258" marT="825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ACCOGLIENZA E INFORMAZIONI SUL PROGRAMMA</a:t>
                      </a:r>
                      <a:endParaRPr lang="it-IT" sz="10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8" marR="8258" marT="825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Facilitare e sostenere l'utente nell'acquisizione di informazioni, anche in auto consultazione, utili a valutare la partecipazione al Programma YG e a orientarsi rispetto ai servizi disponibili. Il servizio ha carattere universale.</a:t>
                      </a:r>
                      <a:endParaRPr lang="it-IT" sz="10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8" marR="8258" marT="825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7515393"/>
                  </a:ext>
                </a:extLst>
              </a:tr>
              <a:tr h="123137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dirty="0">
                          <a:effectLst/>
                        </a:rPr>
                        <a:t>1-B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8" marR="8258" marT="825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ACCESSO ALLA GARANZIA (PRESA IN CARICO, COLLOQUIO INDIVIDUALE E PROFILING, CONSULENZA ORIENTATIVA)</a:t>
                      </a:r>
                      <a:endParaRPr lang="it-IT" sz="10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8" marR="8258" marT="825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Sostenere l'utente nella costruzione di un percorso individuale di fruizione dei servizi finalizzati a garantire, entro 4 mesi, </a:t>
                      </a:r>
                      <a:r>
                        <a:rPr lang="it-IT" sz="100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una proposta </a:t>
                      </a:r>
                      <a:r>
                        <a:rPr lang="it-IT" sz="10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di proseguimento degli studi, di tirocinio o di lavoro. Il percorso individuale dovrà essere coerente rispetto alle caratteristiche personali, formative e professionali (profiling) dell'utente e condiviso con l'esplicitazione delle reciproche responsabilità ( Patto di attivazione). Verrà definito un sistema di profiling sulla base del quale il servizio competente, al termine del colloquio individuale, potrà proporre il percorso di inserimento più idoneo.</a:t>
                      </a:r>
                      <a:endParaRPr lang="it-IT" sz="10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8" marR="8258" marT="825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78539249"/>
                  </a:ext>
                </a:extLst>
              </a:tr>
              <a:tr h="1095369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dirty="0">
                          <a:effectLst/>
                        </a:rPr>
                        <a:t>1-C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8" marR="8258" marT="825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ORIENTAMENTO SPECIALISTICO DI II LIVELLO</a:t>
                      </a:r>
                      <a:endParaRPr lang="it-IT" sz="10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8" marR="8258" marT="825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Il processo orientativo  è finalizzato ad esplorare in maniera approfondita l'esperienza di vita del soggetto per sollecitarne maturazione, pro attività e autonomia nella ricerca attiva del lavoro. In generale l'orientamento di secondo livello si colloca in una prospettiva olistica dello sviluppo umano che integra il problema specifico della sfera formativa e lavorativa nel ciclo di vita della persona. Questa azione risponde al bisogno di riflettere sulla propria esperienza per progettare cambiamenti e/o </a:t>
                      </a:r>
                      <a:r>
                        <a:rPr lang="it-IT" sz="100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sviluppi </a:t>
                      </a:r>
                      <a:r>
                        <a:rPr lang="it-IT" sz="10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futuri</a:t>
                      </a:r>
                      <a:endParaRPr lang="it-IT" sz="10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8" marR="8258" marT="825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32123345"/>
                  </a:ext>
                </a:extLst>
              </a:tr>
              <a:tr h="55136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effectLst/>
                        </a:rPr>
                        <a:t>Formazione</a:t>
                      </a:r>
                      <a:endParaRPr lang="it-IT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8" marR="8258" marT="825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dirty="0">
                          <a:effectLst/>
                        </a:rPr>
                        <a:t>2-A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8" marR="8258" marT="825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Formazione mirata all'inserimento lavorativo</a:t>
                      </a:r>
                      <a:endParaRPr lang="it-IT" sz="1000" b="1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8" marR="8258" marT="825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Fornire le conoscenze e le competenze necessarie a facilitare l'inserimento lavorativo sulla base dell'analisi degli obiettivi di crescita professionale e delle potenzialità del giovane, rilevate nell'ambito delle azioni di orientamento e di fabbisogno delle imprese.</a:t>
                      </a:r>
                      <a:endParaRPr lang="it-IT" sz="10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8" marR="8258" marT="825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32204674"/>
                  </a:ext>
                </a:extLst>
              </a:tr>
              <a:tr h="551369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dirty="0">
                          <a:effectLst/>
                        </a:rPr>
                        <a:t>2-B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8" marR="8258" marT="825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Reinserimento di giovani 15-18enni in percorsi formativi</a:t>
                      </a:r>
                      <a:endParaRPr lang="it-IT" sz="1000" b="1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8" marR="8258" marT="825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Reinserire i giovani di età inferiore a 19 anni, privi di qualifica o diploma, in percorsi di istruzione e formazione professionale, allo scopo di consolidare le conoscenze di base e favorire il successivo inserimento nel mondo del lavoro e nella società.</a:t>
                      </a:r>
                      <a:endParaRPr lang="it-IT" sz="10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8" marR="8258" marT="825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56831583"/>
                  </a:ext>
                </a:extLst>
              </a:tr>
              <a:tr h="27936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dirty="0">
                          <a:effectLst/>
                        </a:rPr>
                        <a:t>3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8" marR="8258" marT="825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Accompagnamento </a:t>
                      </a:r>
                      <a:r>
                        <a:rPr lang="it-IT" sz="10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al lavoro</a:t>
                      </a:r>
                      <a:endParaRPr lang="it-IT" sz="10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8" marR="8258" marT="825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Progettare e attivare le misure di inserimento lavorativo, sostenendo il giovane nelle fasi di avvio e ingresso alle esperienze di lavoro.</a:t>
                      </a:r>
                      <a:endParaRPr lang="it-IT" sz="10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8" marR="8258" marT="825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169730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83797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>
            <a:extLst>
              <a:ext uri="{FF2B5EF4-FFF2-40B4-BE49-F238E27FC236}">
                <a16:creationId xmlns:a16="http://schemas.microsoft.com/office/drawing/2014/main" xmlns="" id="{61D16BB0-D86A-4D23-B955-18A6CA097D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lum brigh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76"/>
          <a:stretch>
            <a:fillRect/>
          </a:stretch>
        </p:blipFill>
        <p:spPr bwMode="auto">
          <a:xfrm>
            <a:off x="611188" y="476250"/>
            <a:ext cx="8531225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48000"/>
                  </a:blip>
                  <a:srcRect r="437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xmlns="" id="{D3F9C26A-A349-41A9-9FC3-BAF891D6ED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49" r="5626"/>
          <a:stretch>
            <a:fillRect/>
          </a:stretch>
        </p:blipFill>
        <p:spPr bwMode="auto">
          <a:xfrm>
            <a:off x="6588125" y="6310313"/>
            <a:ext cx="223202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26849" r="562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9" name="Rectangle 3">
            <a:extLst>
              <a:ext uri="{FF2B5EF4-FFF2-40B4-BE49-F238E27FC236}">
                <a16:creationId xmlns:a16="http://schemas.microsoft.com/office/drawing/2014/main" xmlns="" id="{127AA676-0B3D-4DFE-9574-3DD08F4808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413" y="1628775"/>
            <a:ext cx="7775575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lnSpc>
                <a:spcPct val="95000"/>
              </a:lnSpc>
            </a:pPr>
            <a:endParaRPr lang="it-IT" altLang="it-IT" b="1">
              <a:latin typeface="Arial Black" panose="020B0A04020102020204" pitchFamily="34" charset="0"/>
              <a:ea typeface="ＭＳ Ｐゴシック" panose="020B0600070205080204" pitchFamily="34" charset="-128"/>
            </a:endParaRPr>
          </a:p>
          <a:p>
            <a:pPr hangingPunct="1">
              <a:lnSpc>
                <a:spcPct val="95000"/>
              </a:lnSpc>
            </a:pPr>
            <a:endParaRPr lang="it-IT" altLang="it-IT" b="1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xmlns="" id="{9CAE6D87-F06D-4CBB-8DD3-A7F306324E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338" y="223838"/>
            <a:ext cx="8856662" cy="501676"/>
          </a:xfrm>
          <a:prstGeom prst="rect">
            <a:avLst/>
          </a:prstGeom>
          <a:noFill/>
          <a:extLst/>
        </p:spPr>
        <p:txBody>
          <a:bodyPr wrap="square">
            <a:spAutoFit/>
          </a:bodyPr>
          <a:lstStyle/>
          <a:p>
            <a:pPr algn="ctr">
              <a:lnSpc>
                <a:spcPct val="9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sz="2800" b="1" dirty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  <a:sym typeface="Arial"/>
              </a:rPr>
              <a:t>Misure della Garanzia Giovani </a:t>
            </a:r>
            <a:r>
              <a:rPr lang="it-IT" sz="2800" b="1" dirty="0" smtClean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  <a:sym typeface="Arial"/>
              </a:rPr>
              <a:t>2/2</a:t>
            </a:r>
            <a:endParaRPr lang="it-IT" altLang="it-IT" sz="2800" b="1" dirty="0">
              <a:solidFill>
                <a:srgbClr val="0070C0"/>
              </a:solidFill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4101" name="Picture 5">
            <a:extLst>
              <a:ext uri="{FF2B5EF4-FFF2-40B4-BE49-F238E27FC236}">
                <a16:creationId xmlns:a16="http://schemas.microsoft.com/office/drawing/2014/main" xmlns="" id="{5C6A2753-7280-4546-A925-A340508D5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6292850"/>
            <a:ext cx="21082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9" name="Tabella 8">
            <a:extLst>
              <a:ext uri="{FF2B5EF4-FFF2-40B4-BE49-F238E27FC236}">
                <a16:creationId xmlns:a16="http://schemas.microsoft.com/office/drawing/2014/main" xmlns="" id="{5F99533F-A806-4019-85D0-9F8E5A6AE5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3610860"/>
              </p:ext>
            </p:extLst>
          </p:nvPr>
        </p:nvGraphicFramePr>
        <p:xfrm>
          <a:off x="252413" y="1268413"/>
          <a:ext cx="8639174" cy="4538706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1011897">
                  <a:extLst>
                    <a:ext uri="{9D8B030D-6E8A-4147-A177-3AD203B41FA5}">
                      <a16:colId xmlns:a16="http://schemas.microsoft.com/office/drawing/2014/main" xmlns="" val="1729278769"/>
                    </a:ext>
                  </a:extLst>
                </a:gridCol>
                <a:gridCol w="1157949">
                  <a:extLst>
                    <a:ext uri="{9D8B030D-6E8A-4147-A177-3AD203B41FA5}">
                      <a16:colId xmlns:a16="http://schemas.microsoft.com/office/drawing/2014/main" xmlns="" val="1630046293"/>
                    </a:ext>
                  </a:extLst>
                </a:gridCol>
                <a:gridCol w="3234664">
                  <a:extLst>
                    <a:ext uri="{9D8B030D-6E8A-4147-A177-3AD203B41FA5}">
                      <a16:colId xmlns:a16="http://schemas.microsoft.com/office/drawing/2014/main" xmlns="" val="4148440346"/>
                    </a:ext>
                  </a:extLst>
                </a:gridCol>
                <a:gridCol w="3234664">
                  <a:extLst>
                    <a:ext uri="{9D8B030D-6E8A-4147-A177-3AD203B41FA5}">
                      <a16:colId xmlns:a16="http://schemas.microsoft.com/office/drawing/2014/main" xmlns="" val="1016992392"/>
                    </a:ext>
                  </a:extLst>
                </a:gridCol>
              </a:tblGrid>
              <a:tr h="180097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 dirty="0">
                          <a:effectLst/>
                        </a:rPr>
                        <a:t>MISURE</a:t>
                      </a:r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8" marR="8258" marT="8258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>
                          <a:effectLst/>
                        </a:rPr>
                        <a:t>DESCRIZIONE</a:t>
                      </a:r>
                      <a:endParaRPr lang="it-IT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8" marR="8258" marT="8258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>
                          <a:effectLst/>
                        </a:rPr>
                        <a:t>Obiettivo/finalità</a:t>
                      </a:r>
                      <a:endParaRPr lang="it-IT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8" marR="8258" marT="8258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40044032"/>
                  </a:ext>
                </a:extLst>
              </a:tr>
              <a:tr h="64294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dirty="0">
                          <a:effectLst/>
                        </a:rPr>
                        <a:t>Apprendistato</a:t>
                      </a:r>
                      <a:endParaRPr lang="it-IT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8" marR="8258" marT="825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dirty="0">
                          <a:effectLst/>
                        </a:rPr>
                        <a:t>4-A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8" marR="8258" marT="825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APPRENDISTATO PER LA QUALIFICA E PER IL DIPLOMA PROFESSIONALE</a:t>
                      </a:r>
                      <a:endParaRPr lang="it-IT" sz="10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8" marR="8258" marT="825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9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Ridurre la dispersione scolastica dei </a:t>
                      </a:r>
                      <a:r>
                        <a:rPr lang="it-IT" sz="900" u="none" strike="noStrike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piu</a:t>
                      </a:r>
                      <a:r>
                        <a:rPr lang="it-IT" sz="9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giovani permettendogli di conseguire una qualifica e il diploma professionale nell’ambito di un rapporto di lavoro a causa mista rimuovendo i principali ostacoli che rendono poco appetibile l’attivazione del suddetto contratto.</a:t>
                      </a:r>
                      <a:endParaRPr lang="it-IT" sz="9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8" marR="8258" marT="825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73500168"/>
                  </a:ext>
                </a:extLst>
              </a:tr>
              <a:tr h="484463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dirty="0">
                          <a:effectLst/>
                        </a:rPr>
                        <a:t>4-B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8" marR="8258" marT="825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APPRENDISTATO PROFESSIONALIZZANTE O CONTRATTO DI MESTIERE</a:t>
                      </a:r>
                      <a:endParaRPr lang="it-IT" sz="10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8" marR="8258" marT="825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9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Favorire l’inserimento professionale e il conseguimento di una qualificazione professionale di un giovane tra i 17 e i 29 attraverso un contratto di lavoro a causa mista, garantendogli una formazione qualificata.</a:t>
                      </a:r>
                      <a:endParaRPr lang="it-IT" sz="9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8" marR="8258" marT="825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97161073"/>
                  </a:ext>
                </a:extLst>
              </a:tr>
              <a:tr h="80143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dirty="0">
                          <a:effectLst/>
                        </a:rPr>
                        <a:t>4-C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8" marR="8258" marT="825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APPRENDISTATO PER L’ALTA FORMAZIONE E LA RICERCA</a:t>
                      </a:r>
                      <a:endParaRPr lang="it-IT" sz="10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8" marR="8258" marT="825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9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Garantire ai giovani tra i 17 e i 29 assunti con questa tale tipologia di contratto, una formazione coerente con le istanze delle imprese, conseguendo un titolo di studio in alta formazione o svolgendo </a:t>
                      </a:r>
                      <a:r>
                        <a:rPr lang="it-IT" sz="90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attività </a:t>
                      </a:r>
                      <a:r>
                        <a:rPr lang="it-IT" sz="9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di ricerca, attraverso il riconoscimento alle </a:t>
                      </a:r>
                      <a:r>
                        <a:rPr lang="it-IT" sz="90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Università </a:t>
                      </a:r>
                      <a:r>
                        <a:rPr lang="it-IT" sz="9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o alle Istituzioni formative e di ricerca dei costi della personalizzazione dell’offerta formativa.</a:t>
                      </a:r>
                      <a:endParaRPr lang="it-IT" sz="9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8" marR="8258" marT="825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76788064"/>
                  </a:ext>
                </a:extLst>
              </a:tr>
              <a:tr h="64294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effectLst/>
                        </a:rPr>
                        <a:t>5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8" marR="8258" marT="825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TIROCINIO EXTRA-CURRICULARE, ANCHE IN MOBILITÀ GEOGRAFICA</a:t>
                      </a:r>
                      <a:endParaRPr lang="it-IT" sz="10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8" marR="8258" marT="825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9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Agevolare le scelte professionali e </a:t>
                      </a:r>
                      <a:r>
                        <a:rPr lang="it-IT" sz="90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l'</a:t>
                      </a:r>
                      <a:r>
                        <a:rPr lang="it-IT" sz="900" u="none" strike="noStrike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occupabilità</a:t>
                      </a:r>
                      <a:r>
                        <a:rPr lang="it-IT" sz="90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it-IT" sz="9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dei giovani nel percorso di transizione tra scuola e lavoro mediante una formazione a diretto contatto con il mondo del lavoro. Favorire l’inserimento/reinserimento nel mondo del lavoro di giovani disoccupati e/o inoccupati.</a:t>
                      </a:r>
                      <a:endParaRPr lang="it-IT" sz="9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8" marR="8258" marT="825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20075720"/>
                  </a:ext>
                </a:extLst>
              </a:tr>
              <a:tr h="80143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effectLst/>
                        </a:rPr>
                        <a:t>6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8" marR="8258" marT="825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Servizio civile</a:t>
                      </a:r>
                      <a:endParaRPr lang="it-IT" sz="1000" b="1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8" marR="8258" marT="825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9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Fornire ai giovani fino a 28 anni una serie di conoscenze sui settori d’intervento del servizio civile nazionale e regionale (assistenza alle persone; protezione civile, ambiente, beni culturali, educazione e promozione culturale) e competenze trasversali (lavoro in team, dinamiche di gruppo, </a:t>
                      </a:r>
                      <a:r>
                        <a:rPr lang="it-IT" sz="900" u="none" strike="noStrike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problem</a:t>
                      </a:r>
                      <a:r>
                        <a:rPr lang="it-IT" sz="9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solving, </a:t>
                      </a:r>
                      <a:r>
                        <a:rPr lang="it-IT" sz="900" u="none" strike="noStrike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braistorming</a:t>
                      </a:r>
                      <a:r>
                        <a:rPr lang="it-IT" sz="9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).</a:t>
                      </a:r>
                      <a:endParaRPr lang="it-IT" sz="9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8" marR="8258" marT="825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86255146"/>
                  </a:ext>
                </a:extLst>
              </a:tr>
              <a:tr h="32597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effectLst/>
                        </a:rPr>
                        <a:t>7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8" marR="8258" marT="825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Sostegno all’autoimpiego e all’autoimprenditorialità</a:t>
                      </a:r>
                      <a:endParaRPr lang="it-IT" sz="1000" b="1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8" marR="8258" marT="825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9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Supporto all’autoimpiego e </a:t>
                      </a:r>
                      <a:r>
                        <a:rPr lang="it-IT" sz="90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all’autoimprenditorialità </a:t>
                      </a:r>
                      <a:r>
                        <a:rPr lang="it-IT" sz="9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(ad esclusione del contributo a fondo perduto) per giovani fino a 29 anni.</a:t>
                      </a:r>
                      <a:endParaRPr lang="it-IT" sz="9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8" marR="8258" marT="825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33954095"/>
                  </a:ext>
                </a:extLst>
              </a:tr>
              <a:tr h="325977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>
                          <a:effectLst/>
                        </a:rPr>
                        <a:t>8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8" marR="8258" marT="8258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Mobilità professionale transnazionale e territoriale</a:t>
                      </a:r>
                      <a:endParaRPr lang="it-IT" sz="1000" b="1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8" marR="8258" marT="8258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Promozione della mobilità professionale all’interno del territorio nazionale o in Paesi UE.</a:t>
                      </a:r>
                      <a:endParaRPr lang="it-IT" sz="9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8" marR="8258" marT="8258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12352804"/>
                  </a:ext>
                </a:extLst>
              </a:tr>
              <a:tr h="180097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>
                          <a:effectLst/>
                        </a:rPr>
                        <a:t>9</a:t>
                      </a:r>
                      <a:endParaRPr lang="it-IT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8" marR="8258" marT="8258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0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Bonus occupazionale</a:t>
                      </a:r>
                      <a:endParaRPr lang="it-IT" sz="1000" b="1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8" marR="8258" marT="8258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Promuovere l’inserimento occupazionale dei giovani fino a 29 anni.</a:t>
                      </a:r>
                      <a:endParaRPr lang="it-IT" sz="9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8" marR="8258" marT="8258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485597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92352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>
            <a:extLst>
              <a:ext uri="{FF2B5EF4-FFF2-40B4-BE49-F238E27FC236}">
                <a16:creationId xmlns:a16="http://schemas.microsoft.com/office/drawing/2014/main" xmlns="" id="{61D16BB0-D86A-4D23-B955-18A6CA097D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lum brigh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76"/>
          <a:stretch>
            <a:fillRect/>
          </a:stretch>
        </p:blipFill>
        <p:spPr bwMode="auto">
          <a:xfrm>
            <a:off x="611188" y="476250"/>
            <a:ext cx="8531225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48000"/>
                  </a:blip>
                  <a:srcRect r="437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xmlns="" id="{D3F9C26A-A349-41A9-9FC3-BAF891D6ED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49" r="5626"/>
          <a:stretch>
            <a:fillRect/>
          </a:stretch>
        </p:blipFill>
        <p:spPr bwMode="auto">
          <a:xfrm>
            <a:off x="6588125" y="6310313"/>
            <a:ext cx="223202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26849" r="562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00" name="Rectangle 4">
            <a:extLst>
              <a:ext uri="{FF2B5EF4-FFF2-40B4-BE49-F238E27FC236}">
                <a16:creationId xmlns:a16="http://schemas.microsoft.com/office/drawing/2014/main" xmlns="" id="{9CAE6D87-F06D-4CBB-8DD3-A7F306324E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338" y="223838"/>
            <a:ext cx="8856662" cy="500222"/>
          </a:xfrm>
          <a:prstGeom prst="rect">
            <a:avLst/>
          </a:prstGeom>
          <a:noFill/>
          <a:extLst/>
        </p:spPr>
        <p:txBody>
          <a:bodyPr wrap="square">
            <a:spAutoFit/>
          </a:bodyPr>
          <a:lstStyle/>
          <a:p>
            <a:pPr algn="ctr">
              <a:lnSpc>
                <a:spcPct val="9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sz="2800" b="1" dirty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  <a:sym typeface="Arial"/>
              </a:rPr>
              <a:t>Importo Programmato e Impegnato</a:t>
            </a:r>
            <a:endParaRPr lang="it-IT" altLang="it-IT" sz="2800" b="1" dirty="0">
              <a:solidFill>
                <a:srgbClr val="0070C0"/>
              </a:solidFill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4101" name="Picture 5">
            <a:extLst>
              <a:ext uri="{FF2B5EF4-FFF2-40B4-BE49-F238E27FC236}">
                <a16:creationId xmlns:a16="http://schemas.microsoft.com/office/drawing/2014/main" xmlns="" id="{5C6A2753-7280-4546-A925-A340508D5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6292850"/>
            <a:ext cx="21082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7" name="Shape 132">
            <a:extLst>
              <a:ext uri="{FF2B5EF4-FFF2-40B4-BE49-F238E27FC236}">
                <a16:creationId xmlns:a16="http://schemas.microsoft.com/office/drawing/2014/main" xmlns="" id="{83BD41AF-F121-43DE-B935-A6E4C4EAE1A1}"/>
              </a:ext>
            </a:extLst>
          </p:cNvPr>
          <p:cNvGrpSpPr/>
          <p:nvPr/>
        </p:nvGrpSpPr>
        <p:grpSpPr>
          <a:xfrm>
            <a:off x="4739289" y="1507295"/>
            <a:ext cx="4329856" cy="370788"/>
            <a:chOff x="1311" y="0"/>
            <a:chExt cx="4475255" cy="399600"/>
          </a:xfrm>
        </p:grpSpPr>
        <p:sp>
          <p:nvSpPr>
            <p:cNvPr id="8" name="Shape 133">
              <a:extLst>
                <a:ext uri="{FF2B5EF4-FFF2-40B4-BE49-F238E27FC236}">
                  <a16:creationId xmlns:a16="http://schemas.microsoft.com/office/drawing/2014/main" xmlns="" id="{ADF1916B-3B2E-403A-817F-97333297A066}"/>
                </a:ext>
              </a:extLst>
            </p:cNvPr>
            <p:cNvSpPr/>
            <p:nvPr/>
          </p:nvSpPr>
          <p:spPr>
            <a:xfrm>
              <a:off x="1310" y="0"/>
              <a:ext cx="1598400" cy="399600"/>
            </a:xfrm>
            <a:prstGeom prst="chevron">
              <a:avLst>
                <a:gd name="adj" fmla="val 50000"/>
              </a:avLst>
            </a:prstGeom>
            <a:gradFill>
              <a:gsLst>
                <a:gs pos="0">
                  <a:srgbClr val="AFCAE9"/>
                </a:gs>
                <a:gs pos="50000">
                  <a:srgbClr val="A0C1E4"/>
                </a:gs>
                <a:gs pos="100000">
                  <a:srgbClr val="8FB8E4"/>
                </a:gs>
              </a:gsLst>
              <a:lin ang="5400012" scaled="0"/>
            </a:gra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" name="Shape 134">
              <a:extLst>
                <a:ext uri="{FF2B5EF4-FFF2-40B4-BE49-F238E27FC236}">
                  <a16:creationId xmlns:a16="http://schemas.microsoft.com/office/drawing/2014/main" xmlns="" id="{E9A06930-DE08-4812-9FD8-988B1CBD9DE5}"/>
                </a:ext>
              </a:extLst>
            </p:cNvPr>
            <p:cNvSpPr txBox="1"/>
            <p:nvPr/>
          </p:nvSpPr>
          <p:spPr>
            <a:xfrm>
              <a:off x="201071" y="0"/>
              <a:ext cx="1198800" cy="399600"/>
            </a:xfrm>
            <a:prstGeom prst="rect">
              <a:avLst/>
            </a:prstGeom>
            <a:noFill/>
            <a:ln>
              <a:noFill/>
            </a:ln>
          </p:spPr>
          <p:txBody>
            <a:bodyPr lIns="60000" tIns="20000" rIns="20000" bIns="20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it-IT" sz="1500" b="0" i="0" u="none" strike="noStrike" cap="none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/>
                  <a:ea typeface="Calibri"/>
                  <a:cs typeface="Calibri"/>
                  <a:sym typeface="Calibri"/>
                </a:rPr>
                <a:t>Programmato</a:t>
              </a:r>
            </a:p>
          </p:txBody>
        </p:sp>
        <p:sp>
          <p:nvSpPr>
            <p:cNvPr id="10" name="Shape 135">
              <a:extLst>
                <a:ext uri="{FF2B5EF4-FFF2-40B4-BE49-F238E27FC236}">
                  <a16:creationId xmlns:a16="http://schemas.microsoft.com/office/drawing/2014/main" xmlns="" id="{15661E7E-6A73-4420-A841-01CE3647AF71}"/>
                </a:ext>
              </a:extLst>
            </p:cNvPr>
            <p:cNvSpPr/>
            <p:nvPr/>
          </p:nvSpPr>
          <p:spPr>
            <a:xfrm>
              <a:off x="1439738" y="0"/>
              <a:ext cx="1598400" cy="399600"/>
            </a:xfrm>
            <a:prstGeom prst="chevron">
              <a:avLst>
                <a:gd name="adj" fmla="val 50000"/>
              </a:avLst>
            </a:prstGeom>
            <a:gradFill>
              <a:gsLst>
                <a:gs pos="0">
                  <a:srgbClr val="AFCAE9"/>
                </a:gs>
                <a:gs pos="50000">
                  <a:srgbClr val="A0C1E4"/>
                </a:gs>
                <a:gs pos="100000">
                  <a:srgbClr val="8FB8E4"/>
                </a:gs>
              </a:gsLst>
              <a:lin ang="5400012" scaled="0"/>
            </a:gra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" name="Shape 136">
              <a:extLst>
                <a:ext uri="{FF2B5EF4-FFF2-40B4-BE49-F238E27FC236}">
                  <a16:creationId xmlns:a16="http://schemas.microsoft.com/office/drawing/2014/main" xmlns="" id="{D7610BFC-0310-4226-9A72-D4F69935FF00}"/>
                </a:ext>
              </a:extLst>
            </p:cNvPr>
            <p:cNvSpPr txBox="1"/>
            <p:nvPr/>
          </p:nvSpPr>
          <p:spPr>
            <a:xfrm>
              <a:off x="1639500" y="0"/>
              <a:ext cx="1198800" cy="399600"/>
            </a:xfrm>
            <a:prstGeom prst="rect">
              <a:avLst/>
            </a:prstGeom>
            <a:noFill/>
            <a:ln>
              <a:noFill/>
            </a:ln>
          </p:spPr>
          <p:txBody>
            <a:bodyPr lIns="60000" tIns="20000" rIns="20000" bIns="20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it-IT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/>
                  <a:cs typeface="Calibri"/>
                  <a:sym typeface="Calibri"/>
                </a:rPr>
                <a:t>Impegnato</a:t>
              </a:r>
            </a:p>
          </p:txBody>
        </p:sp>
        <p:sp>
          <p:nvSpPr>
            <p:cNvPr id="12" name="Shape 137">
              <a:extLst>
                <a:ext uri="{FF2B5EF4-FFF2-40B4-BE49-F238E27FC236}">
                  <a16:creationId xmlns:a16="http://schemas.microsoft.com/office/drawing/2014/main" xmlns="" id="{CFBAF078-900F-4847-8FE2-F735FFEEAD73}"/>
                </a:ext>
              </a:extLst>
            </p:cNvPr>
            <p:cNvSpPr/>
            <p:nvPr/>
          </p:nvSpPr>
          <p:spPr>
            <a:xfrm>
              <a:off x="2878166" y="0"/>
              <a:ext cx="1598400" cy="399600"/>
            </a:xfrm>
            <a:prstGeom prst="chevron">
              <a:avLst>
                <a:gd name="adj" fmla="val 50000"/>
              </a:avLst>
            </a:prstGeom>
            <a:solidFill>
              <a:srgbClr val="F2F2F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" name="Shape 138">
              <a:extLst>
                <a:ext uri="{FF2B5EF4-FFF2-40B4-BE49-F238E27FC236}">
                  <a16:creationId xmlns:a16="http://schemas.microsoft.com/office/drawing/2014/main" xmlns="" id="{89941E2C-E9C7-45BE-B9DE-BF6FD2FA260A}"/>
                </a:ext>
              </a:extLst>
            </p:cNvPr>
            <p:cNvSpPr txBox="1"/>
            <p:nvPr/>
          </p:nvSpPr>
          <p:spPr>
            <a:xfrm>
              <a:off x="3077927" y="0"/>
              <a:ext cx="1198799" cy="399600"/>
            </a:xfrm>
            <a:prstGeom prst="rect">
              <a:avLst/>
            </a:prstGeom>
            <a:noFill/>
            <a:ln>
              <a:noFill/>
            </a:ln>
          </p:spPr>
          <p:txBody>
            <a:bodyPr lIns="60000" tIns="20000" rIns="20000" bIns="20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it-IT" sz="1500" b="0" i="0" u="none" strike="noStrike" cap="none" dirty="0">
                  <a:solidFill>
                    <a:srgbClr val="A5A5A5"/>
                  </a:solidFill>
                  <a:latin typeface="Calibri"/>
                  <a:ea typeface="Calibri"/>
                  <a:cs typeface="Calibri"/>
                  <a:sym typeface="Calibri"/>
                </a:rPr>
                <a:t>Certificazione</a:t>
              </a:r>
            </a:p>
          </p:txBody>
        </p:sp>
      </p:grpSp>
      <p:graphicFrame>
        <p:nvGraphicFramePr>
          <p:cNvPr id="14" name="Grafico 13">
            <a:extLst>
              <a:ext uri="{FF2B5EF4-FFF2-40B4-BE49-F238E27FC236}">
                <a16:creationId xmlns:a16="http://schemas.microsoft.com/office/drawing/2014/main" xmlns="" id="{BFF1E0D6-0C66-4048-B0BD-8414D326E3B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4638362"/>
              </p:ext>
            </p:extLst>
          </p:nvPr>
        </p:nvGraphicFramePr>
        <p:xfrm>
          <a:off x="4886106" y="2852936"/>
          <a:ext cx="4014787" cy="32775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5" name="Tabella 14">
            <a:extLst>
              <a:ext uri="{FF2B5EF4-FFF2-40B4-BE49-F238E27FC236}">
                <a16:creationId xmlns:a16="http://schemas.microsoft.com/office/drawing/2014/main" xmlns="" id="{CF9940D2-7D8A-4BB9-8A47-12FCFD107D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8956248"/>
              </p:ext>
            </p:extLst>
          </p:nvPr>
        </p:nvGraphicFramePr>
        <p:xfrm>
          <a:off x="252413" y="2116208"/>
          <a:ext cx="4491590" cy="3994003"/>
        </p:xfrm>
        <a:graphic>
          <a:graphicData uri="http://schemas.openxmlformats.org/drawingml/2006/table">
            <a:tbl>
              <a:tblPr firstRow="1" firstCol="1" lastRow="1">
                <a:tableStyleId>{5C22544A-7EE6-4342-B048-85BDC9FD1C3A}</a:tableStyleId>
              </a:tblPr>
              <a:tblGrid>
                <a:gridCol w="790696">
                  <a:extLst>
                    <a:ext uri="{9D8B030D-6E8A-4147-A177-3AD203B41FA5}">
                      <a16:colId xmlns:a16="http://schemas.microsoft.com/office/drawing/2014/main" xmlns="" val="3085532611"/>
                    </a:ext>
                  </a:extLst>
                </a:gridCol>
                <a:gridCol w="1338856">
                  <a:extLst>
                    <a:ext uri="{9D8B030D-6E8A-4147-A177-3AD203B41FA5}">
                      <a16:colId xmlns:a16="http://schemas.microsoft.com/office/drawing/2014/main" xmlns="" val="3570883270"/>
                    </a:ext>
                  </a:extLst>
                </a:gridCol>
                <a:gridCol w="1432127">
                  <a:extLst>
                    <a:ext uri="{9D8B030D-6E8A-4147-A177-3AD203B41FA5}">
                      <a16:colId xmlns:a16="http://schemas.microsoft.com/office/drawing/2014/main" xmlns="" val="709444467"/>
                    </a:ext>
                  </a:extLst>
                </a:gridCol>
                <a:gridCol w="929911">
                  <a:extLst>
                    <a:ext uri="{9D8B030D-6E8A-4147-A177-3AD203B41FA5}">
                      <a16:colId xmlns:a16="http://schemas.microsoft.com/office/drawing/2014/main" xmlns="" val="961304500"/>
                    </a:ext>
                  </a:extLst>
                </a:gridCol>
              </a:tblGrid>
              <a:tr h="395523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Misura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Importi Programmati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Somme Impegnate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Impegno/ Programmato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70195275"/>
                  </a:ext>
                </a:extLst>
              </a:tr>
              <a:tr h="30593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Misura 1B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€               4.638.327,50 </a:t>
                      </a:r>
                      <a:endParaRPr lang="it-IT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€          3.948.114,00 </a:t>
                      </a:r>
                      <a:endParaRPr lang="it-IT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85%</a:t>
                      </a:r>
                      <a:endParaRPr lang="it-IT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2099900"/>
                  </a:ext>
                </a:extLst>
              </a:tr>
              <a:tr h="30593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Misura 1C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€               3.361.672,50 </a:t>
                      </a:r>
                      <a:endParaRPr lang="it-IT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€          3.413.467,00 </a:t>
                      </a:r>
                      <a:endParaRPr lang="it-IT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102%</a:t>
                      </a:r>
                      <a:endParaRPr lang="it-IT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28831400"/>
                  </a:ext>
                </a:extLst>
              </a:tr>
              <a:tr h="30593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Misura 2A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€            18.000.000,00 </a:t>
                      </a:r>
                      <a:endParaRPr lang="it-IT" sz="11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€        16.873.833,31 </a:t>
                      </a:r>
                      <a:endParaRPr lang="it-IT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94%</a:t>
                      </a:r>
                      <a:endParaRPr lang="it-IT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38402105"/>
                  </a:ext>
                </a:extLst>
              </a:tr>
              <a:tr h="30593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Misura 2B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€               8.000.000,00 </a:t>
                      </a:r>
                      <a:endParaRPr lang="it-IT" sz="11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€                                -   </a:t>
                      </a:r>
                      <a:endParaRPr lang="it-IT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it-IT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09117357"/>
                  </a:ext>
                </a:extLst>
              </a:tr>
              <a:tr h="30593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Misura 3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€               1.650.000,00 </a:t>
                      </a:r>
                      <a:endParaRPr lang="it-IT" sz="11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€          1.457.800,00 </a:t>
                      </a:r>
                      <a:endParaRPr lang="it-IT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88%</a:t>
                      </a:r>
                      <a:endParaRPr lang="it-IT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2366903"/>
                  </a:ext>
                </a:extLst>
              </a:tr>
              <a:tr h="30593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Misura 5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€            98.235.000,00 </a:t>
                      </a:r>
                      <a:endParaRPr lang="it-IT" sz="11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€        89.961.455,53 </a:t>
                      </a:r>
                      <a:endParaRPr lang="it-IT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92%</a:t>
                      </a:r>
                      <a:endParaRPr lang="it-IT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11228186"/>
                  </a:ext>
                </a:extLst>
              </a:tr>
              <a:tr h="30593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Misura 6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€            15.850.000,00 </a:t>
                      </a:r>
                      <a:endParaRPr lang="it-IT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€        10.500.000,00 </a:t>
                      </a:r>
                      <a:endParaRPr lang="it-IT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66%</a:t>
                      </a:r>
                      <a:endParaRPr lang="it-IT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60716910"/>
                  </a:ext>
                </a:extLst>
              </a:tr>
              <a:tr h="30593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Misura 7.1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€               3.086.388,00 </a:t>
                      </a:r>
                      <a:endParaRPr lang="it-IT" sz="11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€          2.394.720,00 </a:t>
                      </a:r>
                      <a:endParaRPr lang="it-IT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78%</a:t>
                      </a:r>
                      <a:endParaRPr lang="it-IT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12801071"/>
                  </a:ext>
                </a:extLst>
              </a:tr>
              <a:tr h="30593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Misura 7.2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€               6.000.000,00 </a:t>
                      </a:r>
                      <a:endParaRPr lang="it-IT" sz="11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€          6.000.000,00 </a:t>
                      </a:r>
                      <a:endParaRPr lang="it-IT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100%</a:t>
                      </a:r>
                      <a:endParaRPr lang="it-IT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5826964"/>
                  </a:ext>
                </a:extLst>
              </a:tr>
              <a:tr h="30593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Misura 9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€            20.000.000,00 </a:t>
                      </a:r>
                      <a:endParaRPr lang="it-IT" sz="11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€        20.000.000,00 </a:t>
                      </a:r>
                      <a:endParaRPr lang="it-IT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100%</a:t>
                      </a:r>
                      <a:endParaRPr lang="it-IT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53702338"/>
                  </a:ext>
                </a:extLst>
              </a:tr>
              <a:tr h="305930">
                <a:tc>
                  <a:txBody>
                    <a:bodyPr/>
                    <a:lstStyle/>
                    <a:p>
                      <a:pPr marR="0" algn="l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100" b="1" i="0" u="none" strike="noStrike" cap="none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Totale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it-IT" sz="1100" b="1" i="0" u="none" strike="noStrike" cap="none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€          178.821.388,00 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it-IT" sz="1100" b="1" i="0" u="none" strike="noStrike" cap="none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€      154.549.389,84 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86%</a:t>
                      </a:r>
                      <a:endParaRPr lang="it-IT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754835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81348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>
            <a:extLst>
              <a:ext uri="{FF2B5EF4-FFF2-40B4-BE49-F238E27FC236}">
                <a16:creationId xmlns:a16="http://schemas.microsoft.com/office/drawing/2014/main" xmlns="" id="{61D16BB0-D86A-4D23-B955-18A6CA097D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lum brigh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76"/>
          <a:stretch>
            <a:fillRect/>
          </a:stretch>
        </p:blipFill>
        <p:spPr bwMode="auto">
          <a:xfrm>
            <a:off x="611188" y="476250"/>
            <a:ext cx="8531225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48000"/>
                  </a:blip>
                  <a:srcRect r="437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xmlns="" id="{D3F9C26A-A349-41A9-9FC3-BAF891D6ED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49" r="5626"/>
          <a:stretch>
            <a:fillRect/>
          </a:stretch>
        </p:blipFill>
        <p:spPr bwMode="auto">
          <a:xfrm>
            <a:off x="6588125" y="6310313"/>
            <a:ext cx="223202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26849" r="562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00" name="Rectangle 4">
            <a:extLst>
              <a:ext uri="{FF2B5EF4-FFF2-40B4-BE49-F238E27FC236}">
                <a16:creationId xmlns:a16="http://schemas.microsoft.com/office/drawing/2014/main" xmlns="" id="{9CAE6D87-F06D-4CBB-8DD3-A7F306324E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338" y="223838"/>
            <a:ext cx="8856662" cy="501676"/>
          </a:xfrm>
          <a:prstGeom prst="rect">
            <a:avLst/>
          </a:prstGeom>
          <a:noFill/>
          <a:extLst/>
        </p:spPr>
        <p:txBody>
          <a:bodyPr wrap="square">
            <a:spAutoFit/>
          </a:bodyPr>
          <a:lstStyle/>
          <a:p>
            <a:pPr algn="ctr">
              <a:lnSpc>
                <a:spcPct val="9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sz="2800" b="1" dirty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  <a:sym typeface="Arial"/>
              </a:rPr>
              <a:t>Importo Impegnato e </a:t>
            </a:r>
            <a:r>
              <a:rPr lang="it-IT" sz="2800" b="1" dirty="0" smtClean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  <a:sym typeface="Arial"/>
              </a:rPr>
              <a:t>Certificato</a:t>
            </a:r>
            <a:endParaRPr lang="it-IT" altLang="it-IT" sz="2800" b="1" dirty="0">
              <a:solidFill>
                <a:srgbClr val="0070C0"/>
              </a:solidFill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4101" name="Picture 5">
            <a:extLst>
              <a:ext uri="{FF2B5EF4-FFF2-40B4-BE49-F238E27FC236}">
                <a16:creationId xmlns:a16="http://schemas.microsoft.com/office/drawing/2014/main" xmlns="" id="{5C6A2753-7280-4546-A925-A340508D5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6292850"/>
            <a:ext cx="21082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7" name="Shape 160">
            <a:extLst>
              <a:ext uri="{FF2B5EF4-FFF2-40B4-BE49-F238E27FC236}">
                <a16:creationId xmlns:a16="http://schemas.microsoft.com/office/drawing/2014/main" xmlns="" id="{E98BDD31-C8BA-4CAD-9BC5-330191F68DF8}"/>
              </a:ext>
            </a:extLst>
          </p:cNvPr>
          <p:cNvGrpSpPr/>
          <p:nvPr/>
        </p:nvGrpSpPr>
        <p:grpSpPr>
          <a:xfrm>
            <a:off x="4402134" y="1322029"/>
            <a:ext cx="4591499" cy="375699"/>
            <a:chOff x="1310" y="0"/>
            <a:chExt cx="4475107" cy="399522"/>
          </a:xfrm>
        </p:grpSpPr>
        <p:sp>
          <p:nvSpPr>
            <p:cNvPr id="8" name="Shape 161">
              <a:extLst>
                <a:ext uri="{FF2B5EF4-FFF2-40B4-BE49-F238E27FC236}">
                  <a16:creationId xmlns:a16="http://schemas.microsoft.com/office/drawing/2014/main" xmlns="" id="{97F7BDFA-A577-4C49-956F-D2B005929B9B}"/>
                </a:ext>
              </a:extLst>
            </p:cNvPr>
            <p:cNvSpPr/>
            <p:nvPr/>
          </p:nvSpPr>
          <p:spPr>
            <a:xfrm>
              <a:off x="1310" y="0"/>
              <a:ext cx="1598251" cy="399522"/>
            </a:xfrm>
            <a:prstGeom prst="chevron">
              <a:avLst>
                <a:gd name="adj" fmla="val 50000"/>
              </a:avLst>
            </a:prstGeom>
            <a:solidFill>
              <a:srgbClr val="F2F2F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9" name="Shape 162">
              <a:extLst>
                <a:ext uri="{FF2B5EF4-FFF2-40B4-BE49-F238E27FC236}">
                  <a16:creationId xmlns:a16="http://schemas.microsoft.com/office/drawing/2014/main" xmlns="" id="{B6FBF691-FC47-43B2-8BBA-A67D3C5EDF98}"/>
                </a:ext>
              </a:extLst>
            </p:cNvPr>
            <p:cNvSpPr txBox="1"/>
            <p:nvPr/>
          </p:nvSpPr>
          <p:spPr>
            <a:xfrm>
              <a:off x="201071" y="0"/>
              <a:ext cx="1198729" cy="399522"/>
            </a:xfrm>
            <a:prstGeom prst="rect">
              <a:avLst/>
            </a:prstGeom>
            <a:noFill/>
            <a:ln>
              <a:noFill/>
            </a:ln>
          </p:spPr>
          <p:txBody>
            <a:bodyPr lIns="60000" tIns="20000" rIns="20000" bIns="20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it-IT" sz="1500" b="0" i="0" u="none" strike="noStrike" cap="none">
                  <a:solidFill>
                    <a:srgbClr val="A5A5A5"/>
                  </a:solidFill>
                  <a:latin typeface="Calibri"/>
                  <a:ea typeface="Calibri"/>
                  <a:cs typeface="Calibri"/>
                  <a:sym typeface="Calibri"/>
                </a:rPr>
                <a:t>Programmato</a:t>
              </a:r>
            </a:p>
          </p:txBody>
        </p:sp>
        <p:sp>
          <p:nvSpPr>
            <p:cNvPr id="10" name="Shape 163">
              <a:extLst>
                <a:ext uri="{FF2B5EF4-FFF2-40B4-BE49-F238E27FC236}">
                  <a16:creationId xmlns:a16="http://schemas.microsoft.com/office/drawing/2014/main" xmlns="" id="{58E27674-1EE7-458F-972C-00C86D98E189}"/>
                </a:ext>
              </a:extLst>
            </p:cNvPr>
            <p:cNvSpPr/>
            <p:nvPr/>
          </p:nvSpPr>
          <p:spPr>
            <a:xfrm>
              <a:off x="1439738" y="0"/>
              <a:ext cx="1598251" cy="399522"/>
            </a:xfrm>
            <a:prstGeom prst="chevron">
              <a:avLst>
                <a:gd name="adj" fmla="val 50000"/>
              </a:avLst>
            </a:prstGeom>
            <a:gradFill>
              <a:gsLst>
                <a:gs pos="0">
                  <a:srgbClr val="AFCAE9"/>
                </a:gs>
                <a:gs pos="50000">
                  <a:srgbClr val="A0C1E4"/>
                </a:gs>
                <a:gs pos="100000">
                  <a:srgbClr val="8FB8E4"/>
                </a:gs>
              </a:gsLst>
              <a:lin ang="5400000" scaled="0"/>
            </a:gra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" name="Shape 164">
              <a:extLst>
                <a:ext uri="{FF2B5EF4-FFF2-40B4-BE49-F238E27FC236}">
                  <a16:creationId xmlns:a16="http://schemas.microsoft.com/office/drawing/2014/main" xmlns="" id="{A19BBF44-C04F-4604-B67E-2021ACA250A1}"/>
                </a:ext>
              </a:extLst>
            </p:cNvPr>
            <p:cNvSpPr txBox="1"/>
            <p:nvPr/>
          </p:nvSpPr>
          <p:spPr>
            <a:xfrm>
              <a:off x="1639500" y="0"/>
              <a:ext cx="1198729" cy="399522"/>
            </a:xfrm>
            <a:prstGeom prst="rect">
              <a:avLst/>
            </a:prstGeom>
            <a:noFill/>
            <a:ln>
              <a:noFill/>
            </a:ln>
          </p:spPr>
          <p:txBody>
            <a:bodyPr lIns="60000" tIns="20000" rIns="20000" bIns="20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it-IT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/>
                  <a:cs typeface="Calibri"/>
                  <a:sym typeface="Calibri"/>
                </a:rPr>
                <a:t>Impegnato</a:t>
              </a:r>
            </a:p>
          </p:txBody>
        </p:sp>
        <p:sp>
          <p:nvSpPr>
            <p:cNvPr id="12" name="Shape 165">
              <a:extLst>
                <a:ext uri="{FF2B5EF4-FFF2-40B4-BE49-F238E27FC236}">
                  <a16:creationId xmlns:a16="http://schemas.microsoft.com/office/drawing/2014/main" xmlns="" id="{5AEFC1A0-2336-4033-9B68-B2B54CD6816D}"/>
                </a:ext>
              </a:extLst>
            </p:cNvPr>
            <p:cNvSpPr/>
            <p:nvPr/>
          </p:nvSpPr>
          <p:spPr>
            <a:xfrm>
              <a:off x="2878166" y="0"/>
              <a:ext cx="1598251" cy="399522"/>
            </a:xfrm>
            <a:prstGeom prst="chevron">
              <a:avLst>
                <a:gd name="adj" fmla="val 50000"/>
              </a:avLst>
            </a:prstGeom>
            <a:gradFill>
              <a:gsLst>
                <a:gs pos="0">
                  <a:srgbClr val="AFCAE9"/>
                </a:gs>
                <a:gs pos="50000">
                  <a:srgbClr val="A0C1E4"/>
                </a:gs>
                <a:gs pos="100000">
                  <a:srgbClr val="8FB8E4"/>
                </a:gs>
              </a:gsLst>
              <a:lin ang="5400000" scaled="0"/>
            </a:gra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" name="Shape 166">
              <a:extLst>
                <a:ext uri="{FF2B5EF4-FFF2-40B4-BE49-F238E27FC236}">
                  <a16:creationId xmlns:a16="http://schemas.microsoft.com/office/drawing/2014/main" xmlns="" id="{3EC4A3A6-1F9E-4DE5-B742-BAC55B496A46}"/>
                </a:ext>
              </a:extLst>
            </p:cNvPr>
            <p:cNvSpPr txBox="1"/>
            <p:nvPr/>
          </p:nvSpPr>
          <p:spPr>
            <a:xfrm>
              <a:off x="3077927" y="0"/>
              <a:ext cx="1198729" cy="399522"/>
            </a:xfrm>
            <a:prstGeom prst="rect">
              <a:avLst/>
            </a:prstGeom>
            <a:noFill/>
            <a:ln>
              <a:noFill/>
            </a:ln>
          </p:spPr>
          <p:txBody>
            <a:bodyPr lIns="60000" tIns="20000" rIns="20000" bIns="200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it-IT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/>
                  <a:cs typeface="Calibri"/>
                  <a:sym typeface="Calibri"/>
                </a:rPr>
                <a:t>Certificazione</a:t>
              </a:r>
            </a:p>
          </p:txBody>
        </p:sp>
      </p:grpSp>
      <p:graphicFrame>
        <p:nvGraphicFramePr>
          <p:cNvPr id="14" name="Grafico 13">
            <a:extLst>
              <a:ext uri="{FF2B5EF4-FFF2-40B4-BE49-F238E27FC236}">
                <a16:creationId xmlns:a16="http://schemas.microsoft.com/office/drawing/2014/main" xmlns="" id="{C6ACBE97-0F63-4A44-A431-12F484633E0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2772350"/>
              </p:ext>
            </p:extLst>
          </p:nvPr>
        </p:nvGraphicFramePr>
        <p:xfrm>
          <a:off x="4896834" y="2731941"/>
          <a:ext cx="4119941" cy="32918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5" name="Tabella 14">
            <a:extLst>
              <a:ext uri="{FF2B5EF4-FFF2-40B4-BE49-F238E27FC236}">
                <a16:creationId xmlns:a16="http://schemas.microsoft.com/office/drawing/2014/main" xmlns="" id="{5952FABC-A3A7-4FC2-B9BC-D260B1ABFE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2310560"/>
              </p:ext>
            </p:extLst>
          </p:nvPr>
        </p:nvGraphicFramePr>
        <p:xfrm>
          <a:off x="172032" y="2058090"/>
          <a:ext cx="4591499" cy="3965729"/>
        </p:xfrm>
        <a:graphic>
          <a:graphicData uri="http://schemas.openxmlformats.org/drawingml/2006/table">
            <a:tbl>
              <a:tblPr firstRow="1" firstCol="1" lastRow="1">
                <a:tableStyleId>{5C22544A-7EE6-4342-B048-85BDC9FD1C3A}</a:tableStyleId>
              </a:tblPr>
              <a:tblGrid>
                <a:gridCol w="808284">
                  <a:extLst>
                    <a:ext uri="{9D8B030D-6E8A-4147-A177-3AD203B41FA5}">
                      <a16:colId xmlns:a16="http://schemas.microsoft.com/office/drawing/2014/main" xmlns="" val="3572009260"/>
                    </a:ext>
                  </a:extLst>
                </a:gridCol>
                <a:gridCol w="1400030">
                  <a:extLst>
                    <a:ext uri="{9D8B030D-6E8A-4147-A177-3AD203B41FA5}">
                      <a16:colId xmlns:a16="http://schemas.microsoft.com/office/drawing/2014/main" xmlns="" val="445829910"/>
                    </a:ext>
                  </a:extLst>
                </a:gridCol>
                <a:gridCol w="1209377">
                  <a:extLst>
                    <a:ext uri="{9D8B030D-6E8A-4147-A177-3AD203B41FA5}">
                      <a16:colId xmlns:a16="http://schemas.microsoft.com/office/drawing/2014/main" xmlns="" val="3219780025"/>
                    </a:ext>
                  </a:extLst>
                </a:gridCol>
                <a:gridCol w="1173808">
                  <a:extLst>
                    <a:ext uri="{9D8B030D-6E8A-4147-A177-3AD203B41FA5}">
                      <a16:colId xmlns:a16="http://schemas.microsoft.com/office/drawing/2014/main" xmlns="" val="388049112"/>
                    </a:ext>
                  </a:extLst>
                </a:gridCol>
              </a:tblGrid>
              <a:tr h="324244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Misura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Somme Impegnate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Somme Certificate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Certificato / Impegnato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45117760"/>
                  </a:ext>
                </a:extLst>
              </a:tr>
              <a:tr h="336096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Misura 1B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€               3.948.114,00 </a:t>
                      </a:r>
                      <a:endParaRPr lang="it-IT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€          2.181.100,00 </a:t>
                      </a:r>
                      <a:endParaRPr lang="it-IT" sz="11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55%</a:t>
                      </a:r>
                      <a:endParaRPr lang="it-IT" sz="11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09927751"/>
                  </a:ext>
                </a:extLst>
              </a:tr>
              <a:tr h="336096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Misura 1C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€               3.413.467,00 </a:t>
                      </a:r>
                      <a:endParaRPr lang="it-IT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€          3.413.467,00 </a:t>
                      </a:r>
                      <a:endParaRPr lang="it-IT" sz="11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100%</a:t>
                      </a:r>
                      <a:endParaRPr lang="it-IT" sz="11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09052838"/>
                  </a:ext>
                </a:extLst>
              </a:tr>
              <a:tr h="336096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Misura 2A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€            16.873.833,31 </a:t>
                      </a:r>
                      <a:endParaRPr lang="it-IT" sz="11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          16.623.783,99 </a:t>
                      </a:r>
                      <a:endParaRPr lang="it-IT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99%</a:t>
                      </a:r>
                      <a:endParaRPr lang="it-IT" sz="11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96825170"/>
                  </a:ext>
                </a:extLst>
              </a:tr>
              <a:tr h="259964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Misura 2B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it-IT" sz="11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it-IT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95564136"/>
                  </a:ext>
                </a:extLst>
              </a:tr>
              <a:tr h="336096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Misura 3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€               1.457.800,00 </a:t>
                      </a:r>
                      <a:endParaRPr lang="it-IT" sz="11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it-IT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it-IT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31008553"/>
                  </a:ext>
                </a:extLst>
              </a:tr>
              <a:tr h="336096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Misura 5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€            89.961.455,53 </a:t>
                      </a:r>
                      <a:endParaRPr lang="it-IT" sz="11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          77.121.378,77 </a:t>
                      </a:r>
                      <a:endParaRPr lang="it-IT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86%</a:t>
                      </a:r>
                      <a:endParaRPr lang="it-IT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90251655"/>
                  </a:ext>
                </a:extLst>
              </a:tr>
              <a:tr h="336096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Misura 6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€            10.500.000,00 </a:t>
                      </a:r>
                      <a:endParaRPr lang="it-IT" sz="11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it-IT" sz="11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it-IT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77297997"/>
                  </a:ext>
                </a:extLst>
              </a:tr>
              <a:tr h="336096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Misura 7.1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€               2.394.720,00 </a:t>
                      </a:r>
                      <a:endParaRPr lang="it-IT" sz="11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it-IT" sz="11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it-IT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73409284"/>
                  </a:ext>
                </a:extLst>
              </a:tr>
              <a:tr h="336096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Misura 7.2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€               6.000.000,00 </a:t>
                      </a:r>
                      <a:endParaRPr lang="it-IT" sz="11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it-IT" sz="11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it-IT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26895284"/>
                  </a:ext>
                </a:extLst>
              </a:tr>
              <a:tr h="336096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Misura 9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 €            20.000.000,00 </a:t>
                      </a:r>
                      <a:endParaRPr lang="it-IT" sz="11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10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 </a:t>
                      </a:r>
                      <a:endParaRPr lang="it-IT" sz="110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it-IT" sz="11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8511623"/>
                  </a:ext>
                </a:extLst>
              </a:tr>
              <a:tr h="336096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Totale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€          154.549.389,84 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€        99.339.729,76 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64%</a:t>
                      </a:r>
                      <a:endParaRPr lang="it-IT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894663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9789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>
            <a:extLst>
              <a:ext uri="{FF2B5EF4-FFF2-40B4-BE49-F238E27FC236}">
                <a16:creationId xmlns:a16="http://schemas.microsoft.com/office/drawing/2014/main" xmlns="" id="{61D16BB0-D86A-4D23-B955-18A6CA097D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lum brigh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76"/>
          <a:stretch>
            <a:fillRect/>
          </a:stretch>
        </p:blipFill>
        <p:spPr bwMode="auto">
          <a:xfrm>
            <a:off x="611188" y="476250"/>
            <a:ext cx="8531225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48000"/>
                  </a:blip>
                  <a:srcRect r="437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xmlns="" id="{D3F9C26A-A349-41A9-9FC3-BAF891D6ED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49" r="5626"/>
          <a:stretch>
            <a:fillRect/>
          </a:stretch>
        </p:blipFill>
        <p:spPr bwMode="auto">
          <a:xfrm>
            <a:off x="6588125" y="6310313"/>
            <a:ext cx="223202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26849" r="562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9" name="Rectangle 3">
            <a:extLst>
              <a:ext uri="{FF2B5EF4-FFF2-40B4-BE49-F238E27FC236}">
                <a16:creationId xmlns:a16="http://schemas.microsoft.com/office/drawing/2014/main" xmlns="" id="{127AA676-0B3D-4DFE-9574-3DD08F4808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413" y="1628775"/>
            <a:ext cx="7775575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lnSpc>
                <a:spcPct val="95000"/>
              </a:lnSpc>
            </a:pPr>
            <a:endParaRPr lang="it-IT" altLang="it-IT" b="1">
              <a:latin typeface="Arial Black" panose="020B0A04020102020204" pitchFamily="34" charset="0"/>
              <a:ea typeface="ＭＳ Ｐゴシック" panose="020B0600070205080204" pitchFamily="34" charset="-128"/>
            </a:endParaRPr>
          </a:p>
          <a:p>
            <a:pPr hangingPunct="1">
              <a:lnSpc>
                <a:spcPct val="95000"/>
              </a:lnSpc>
            </a:pPr>
            <a:endParaRPr lang="it-IT" altLang="it-IT" b="1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xmlns="" id="{9CAE6D87-F06D-4CBB-8DD3-A7F306324E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441" y="138962"/>
            <a:ext cx="8784976" cy="501676"/>
          </a:xfrm>
          <a:prstGeom prst="rect">
            <a:avLst/>
          </a:prstGeom>
          <a:noFill/>
          <a:extLst/>
        </p:spPr>
        <p:txBody>
          <a:bodyPr wrap="square">
            <a:spAutoFit/>
          </a:bodyPr>
          <a:lstStyle/>
          <a:p>
            <a:pPr algn="ctr">
              <a:lnSpc>
                <a:spcPct val="9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sz="2800" b="1" dirty="0" smtClean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  <a:sym typeface="Arial"/>
              </a:rPr>
              <a:t>ADESIONI (FONTE </a:t>
            </a:r>
            <a:r>
              <a:rPr lang="it-IT" sz="2800" b="1" dirty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  <a:sym typeface="Arial"/>
              </a:rPr>
              <a:t>MINISTERO DEL LAVORO</a:t>
            </a:r>
            <a:r>
              <a:rPr lang="it-IT" sz="2800" b="1" dirty="0" smtClean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  <a:sym typeface="Arial"/>
              </a:rPr>
              <a:t>)</a:t>
            </a:r>
            <a:endParaRPr lang="it-IT" altLang="it-IT" sz="2800" b="1" dirty="0">
              <a:solidFill>
                <a:srgbClr val="0070C0"/>
              </a:solidFill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4101" name="Picture 5">
            <a:extLst>
              <a:ext uri="{FF2B5EF4-FFF2-40B4-BE49-F238E27FC236}">
                <a16:creationId xmlns:a16="http://schemas.microsoft.com/office/drawing/2014/main" xmlns="" id="{5C6A2753-7280-4546-A925-A340508D5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6292850"/>
            <a:ext cx="21082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8" name="Oggetto 7">
            <a:extLst>
              <a:ext uri="{FF2B5EF4-FFF2-40B4-BE49-F238E27FC236}">
                <a16:creationId xmlns:a16="http://schemas.microsoft.com/office/drawing/2014/main" xmlns="" id="{1550120A-9E06-4604-A13B-1CBC62691D2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2587423"/>
              </p:ext>
            </p:extLst>
          </p:nvPr>
        </p:nvGraphicFramePr>
        <p:xfrm>
          <a:off x="252413" y="1340768"/>
          <a:ext cx="8535033" cy="47525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5" name="Foglio di lavoro" r:id="rId8" imgW="11630033" imgH="4533840" progId="Excel.Sheet.12">
                  <p:embed/>
                </p:oleObj>
              </mc:Choice>
              <mc:Fallback>
                <p:oleObj name="Foglio di lavoro" r:id="rId8" imgW="11630033" imgH="4533840" progId="Excel.Sheet.12">
                  <p:embed/>
                  <p:pic>
                    <p:nvPicPr>
                      <p:cNvPr id="5" name="Oggetto 4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52413" y="1340768"/>
                        <a:ext cx="8535033" cy="47525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387490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>
            <a:extLst>
              <a:ext uri="{FF2B5EF4-FFF2-40B4-BE49-F238E27FC236}">
                <a16:creationId xmlns:a16="http://schemas.microsoft.com/office/drawing/2014/main" xmlns="" id="{61D16BB0-D86A-4D23-B955-18A6CA097D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lum brigh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76"/>
          <a:stretch>
            <a:fillRect/>
          </a:stretch>
        </p:blipFill>
        <p:spPr bwMode="auto">
          <a:xfrm>
            <a:off x="611188" y="476250"/>
            <a:ext cx="8531225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48000"/>
                  </a:blip>
                  <a:srcRect r="437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xmlns="" id="{D3F9C26A-A349-41A9-9FC3-BAF891D6ED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49" r="5626"/>
          <a:stretch>
            <a:fillRect/>
          </a:stretch>
        </p:blipFill>
        <p:spPr bwMode="auto">
          <a:xfrm>
            <a:off x="6588125" y="6310313"/>
            <a:ext cx="223202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26849" r="562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00" name="Rectangle 4">
            <a:extLst>
              <a:ext uri="{FF2B5EF4-FFF2-40B4-BE49-F238E27FC236}">
                <a16:creationId xmlns:a16="http://schemas.microsoft.com/office/drawing/2014/main" xmlns="" id="{9CAE6D87-F06D-4CBB-8DD3-A7F306324E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338" y="223838"/>
            <a:ext cx="8856662" cy="501676"/>
          </a:xfrm>
          <a:prstGeom prst="rect">
            <a:avLst/>
          </a:prstGeom>
          <a:noFill/>
          <a:extLst/>
        </p:spPr>
        <p:txBody>
          <a:bodyPr wrap="square">
            <a:spAutoFit/>
          </a:bodyPr>
          <a:lstStyle/>
          <a:p>
            <a:pPr algn="ctr">
              <a:lnSpc>
                <a:spcPct val="9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sz="2800" b="1" dirty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  <a:sym typeface="Arial"/>
              </a:rPr>
              <a:t>Partecipazione alle </a:t>
            </a:r>
            <a:r>
              <a:rPr lang="it-IT" sz="2800" b="1" dirty="0" smtClean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  <a:sym typeface="Arial"/>
              </a:rPr>
              <a:t>misure</a:t>
            </a:r>
            <a:endParaRPr lang="it-IT" altLang="it-IT" sz="2800" b="1" dirty="0">
              <a:solidFill>
                <a:srgbClr val="0070C0"/>
              </a:solidFill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4101" name="Picture 5">
            <a:extLst>
              <a:ext uri="{FF2B5EF4-FFF2-40B4-BE49-F238E27FC236}">
                <a16:creationId xmlns:a16="http://schemas.microsoft.com/office/drawing/2014/main" xmlns="" id="{5C6A2753-7280-4546-A925-A340508D5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6292850"/>
            <a:ext cx="21082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xmlns="" id="{82314300-851C-407D-972F-8A32A366536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1595064"/>
              </p:ext>
            </p:extLst>
          </p:nvPr>
        </p:nvGraphicFramePr>
        <p:xfrm>
          <a:off x="147255" y="152082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4" name="Grafico 13">
            <a:extLst>
              <a:ext uri="{FF2B5EF4-FFF2-40B4-BE49-F238E27FC236}">
                <a16:creationId xmlns:a16="http://schemas.microsoft.com/office/drawing/2014/main" xmlns="" id="{65D16687-84AF-4B50-BFF9-BBD8DEED945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5090793"/>
              </p:ext>
            </p:extLst>
          </p:nvPr>
        </p:nvGraphicFramePr>
        <p:xfrm>
          <a:off x="4410213" y="34290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27259696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>
            <a:extLst>
              <a:ext uri="{FF2B5EF4-FFF2-40B4-BE49-F238E27FC236}">
                <a16:creationId xmlns:a16="http://schemas.microsoft.com/office/drawing/2014/main" xmlns="" id="{61D16BB0-D86A-4D23-B955-18A6CA097D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lum brigh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76"/>
          <a:stretch>
            <a:fillRect/>
          </a:stretch>
        </p:blipFill>
        <p:spPr bwMode="auto">
          <a:xfrm>
            <a:off x="611188" y="476250"/>
            <a:ext cx="8531225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48000"/>
                  </a:blip>
                  <a:srcRect r="437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xmlns="" id="{D3F9C26A-A349-41A9-9FC3-BAF891D6ED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49" r="5626"/>
          <a:stretch>
            <a:fillRect/>
          </a:stretch>
        </p:blipFill>
        <p:spPr bwMode="auto">
          <a:xfrm>
            <a:off x="6588125" y="6310313"/>
            <a:ext cx="223202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26849" r="562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00" name="Rectangle 4">
            <a:extLst>
              <a:ext uri="{FF2B5EF4-FFF2-40B4-BE49-F238E27FC236}">
                <a16:creationId xmlns:a16="http://schemas.microsoft.com/office/drawing/2014/main" xmlns="" id="{9CAE6D87-F06D-4CBB-8DD3-A7F306324E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338" y="223838"/>
            <a:ext cx="8856662" cy="501676"/>
          </a:xfrm>
          <a:prstGeom prst="rect">
            <a:avLst/>
          </a:prstGeom>
          <a:noFill/>
          <a:extLst/>
        </p:spPr>
        <p:txBody>
          <a:bodyPr wrap="square">
            <a:spAutoFit/>
          </a:bodyPr>
          <a:lstStyle/>
          <a:p>
            <a:pPr algn="ctr">
              <a:lnSpc>
                <a:spcPct val="95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it-IT" sz="2800" b="1" dirty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  <a:sym typeface="Arial"/>
              </a:rPr>
              <a:t>Misura 1 – Ripartizione </a:t>
            </a:r>
            <a:r>
              <a:rPr lang="it-IT" sz="2800" b="1" dirty="0" smtClean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  <a:sym typeface="Arial"/>
              </a:rPr>
              <a:t>territoriale</a:t>
            </a:r>
            <a:endParaRPr lang="it-IT" altLang="it-IT" sz="2800" b="1" dirty="0">
              <a:solidFill>
                <a:srgbClr val="0070C0"/>
              </a:solidFill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4101" name="Picture 5">
            <a:extLst>
              <a:ext uri="{FF2B5EF4-FFF2-40B4-BE49-F238E27FC236}">
                <a16:creationId xmlns:a16="http://schemas.microsoft.com/office/drawing/2014/main" xmlns="" id="{5C6A2753-7280-4546-A925-A340508D5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6292850"/>
            <a:ext cx="21082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7" name="Grafico 6">
            <a:extLst>
              <a:ext uri="{FF2B5EF4-FFF2-40B4-BE49-F238E27FC236}">
                <a16:creationId xmlns:a16="http://schemas.microsoft.com/office/drawing/2014/main" xmlns="" id="{A56FFCBB-8321-4F2E-BA18-DF6F8F69DF8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3277878"/>
              </p:ext>
            </p:extLst>
          </p:nvPr>
        </p:nvGraphicFramePr>
        <p:xfrm>
          <a:off x="4867523" y="3407118"/>
          <a:ext cx="4032448" cy="26390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xmlns="" id="{BA23BEA5-BF91-4B25-8AA0-74C947322BA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2708006"/>
              </p:ext>
            </p:extLst>
          </p:nvPr>
        </p:nvGraphicFramePr>
        <p:xfrm>
          <a:off x="143669" y="1465290"/>
          <a:ext cx="4572000" cy="32787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71822107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i Office">
      <a:majorFont>
        <a:latin typeface="Arial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it-IT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it-IT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Tema di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3281</Words>
  <Application>Microsoft Office PowerPoint</Application>
  <PresentationFormat>Presentazione su schermo (4:3)</PresentationFormat>
  <Paragraphs>479</Paragraphs>
  <Slides>26</Slides>
  <Notes>26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26</vt:i4>
      </vt:variant>
    </vt:vector>
  </HeadingPairs>
  <TitlesOfParts>
    <vt:vector size="28" baseType="lpstr">
      <vt:lpstr>Tema di Office</vt:lpstr>
      <vt:lpstr>Foglio di lavoro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Antonio Blancato</dc:creator>
  <cp:lastModifiedBy>Enrico Corso</cp:lastModifiedBy>
  <cp:revision>19</cp:revision>
  <cp:lastPrinted>2019-06-03T15:01:07Z</cp:lastPrinted>
  <dcterms:created xsi:type="dcterms:W3CDTF">1601-01-01T00:00:00Z</dcterms:created>
  <dcterms:modified xsi:type="dcterms:W3CDTF">2020-12-15T09:49:32Z</dcterms:modified>
</cp:coreProperties>
</file>